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9" r:id="rId2"/>
    <p:sldId id="256" r:id="rId3"/>
    <p:sldId id="258" r:id="rId4"/>
    <p:sldId id="257" r:id="rId5"/>
    <p:sldId id="261" r:id="rId6"/>
    <p:sldId id="260" r:id="rId7"/>
    <p:sldId id="265" r:id="rId8"/>
    <p:sldId id="264"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6BB5"/>
    <a:srgbClr val="C25E76"/>
    <a:srgbClr val="EB9F15"/>
    <a:srgbClr val="009900"/>
    <a:srgbClr val="FF0066"/>
    <a:srgbClr val="33CCFF"/>
    <a:srgbClr val="FF00FF"/>
    <a:srgbClr val="913F6E"/>
    <a:srgbClr val="C89800"/>
    <a:srgbClr val="00964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081" y="-9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F9335F81-882A-4153-9CD8-736070F1E30F}" type="datetimeFigureOut">
              <a:rPr lang="en-US" smtClean="0"/>
              <a:pPr/>
              <a:t>11/29/2014</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3CAABBF9-1630-41ED-9317-FE1B03787A79}" type="slidenum">
              <a:rPr lang="en-US" smtClean="0"/>
              <a:pPr/>
              <a:t>‹#›</a:t>
            </a:fld>
            <a:endParaRPr lang="en-US"/>
          </a:p>
        </p:txBody>
      </p:sp>
    </p:spTree>
    <p:extLst>
      <p:ext uri="{BB962C8B-B14F-4D97-AF65-F5344CB8AC3E}">
        <p14:creationId xmlns="" xmlns:p14="http://schemas.microsoft.com/office/powerpoint/2010/main" val="79154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ABBF9-1630-41ED-9317-FE1B03787A79}" type="slidenum">
              <a:rPr lang="en-US" smtClean="0"/>
              <a:pPr/>
              <a:t>4</a:t>
            </a:fld>
            <a:endParaRPr lang="en-US"/>
          </a:p>
        </p:txBody>
      </p:sp>
    </p:spTree>
    <p:extLst>
      <p:ext uri="{BB962C8B-B14F-4D97-AF65-F5344CB8AC3E}">
        <p14:creationId xmlns="" xmlns:p14="http://schemas.microsoft.com/office/powerpoint/2010/main" val="142361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CA603F-CAC3-495E-972E-0EA33BF5B403}"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8C286-CE4C-47C4-A1CB-DD1763973B18}"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A603F-CAC3-495E-972E-0EA33BF5B403}"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8C286-CE4C-47C4-A1CB-DD1763973B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CA603F-CAC3-495E-972E-0EA33BF5B403}"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8C286-CE4C-47C4-A1CB-DD1763973B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CA603F-CAC3-495E-972E-0EA33BF5B403}"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8C286-CE4C-47C4-A1CB-DD1763973B18}"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A603F-CAC3-495E-972E-0EA33BF5B403}"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8C286-CE4C-47C4-A1CB-DD1763973B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CA603F-CAC3-495E-972E-0EA33BF5B403}" type="datetimeFigureOut">
              <a:rPr lang="en-US" smtClean="0"/>
              <a:pPr/>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8C286-CE4C-47C4-A1CB-DD1763973B18}"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CA603F-CAC3-495E-972E-0EA33BF5B403}" type="datetimeFigureOut">
              <a:rPr lang="en-US" smtClean="0"/>
              <a:pPr/>
              <a:t>11/29/2014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28C286-CE4C-47C4-A1CB-DD1763973B18}"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CA603F-CAC3-495E-972E-0EA33BF5B403}" type="datetimeFigureOut">
              <a:rPr lang="en-US" smtClean="0"/>
              <a:pPr/>
              <a:t>11/29/2014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8C286-CE4C-47C4-A1CB-DD1763973B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A603F-CAC3-495E-972E-0EA33BF5B403}" type="datetimeFigureOut">
              <a:rPr lang="en-US" smtClean="0"/>
              <a:pPr/>
              <a:t>11/29/2014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8C286-CE4C-47C4-A1CB-DD1763973B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A603F-CAC3-495E-972E-0EA33BF5B403}" type="datetimeFigureOut">
              <a:rPr lang="en-US" smtClean="0"/>
              <a:pPr/>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8C286-CE4C-47C4-A1CB-DD1763973B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A603F-CAC3-495E-972E-0EA33BF5B403}" type="datetimeFigureOut">
              <a:rPr lang="en-US" smtClean="0"/>
              <a:pPr/>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8C286-CE4C-47C4-A1CB-DD1763973B18}"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8CA603F-CAC3-495E-972E-0EA33BF5B403}" type="datetimeFigureOut">
              <a:rPr lang="en-US" smtClean="0"/>
              <a:pPr/>
              <a:t>11/29/2014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C28C286-CE4C-47C4-A1CB-DD1763973B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3.bp.blogspot.com/-BO8E_hj4UcU/T6oJt00XtUI/AAAAAAAAAZM/9ATssbrQU98/s1600/Paramythi+Ais;vpoy.jpg"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google.com.cy/url?sa=i&amp;rct=j&amp;q=&amp;esrc=s&amp;frm=1&amp;source=images&amp;cd=&amp;cad=rja&amp;docid=JCqO462TZ1VhDM&amp;tbnid=csygc8ihGQoCFM:&amp;ved=0CAUQjRw&amp;url=http://georgekarageorgis.blogspot.com/2010/09/blog-post_24.html&amp;ei=wR4UU_blKsbtswb4pICACA&amp;bvm=bv.61965928,d.Yms&amp;psig=AFQjCNECI6pTIXJZ-mVJjJx0k8_PpKd75Q&amp;ust=139391254108129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cy/url?sa=i&amp;rct=j&amp;q=&amp;esrc=s&amp;source=images&amp;cd=&amp;cad=rja&amp;uact=8&amp;docid=2_IymiTzSsOGWM&amp;tbnid=1bmOjlst4JnhgM:&amp;ved=0CAUQjRw&amp;url=http://www.picstopin.com/662/colorful-page-borders-hawaii-dermatology-pictures/http:||www*printablefree*net|page-borders|full-page-borders|jigsaw-colorful*gif/&amp;ei=juwbU4zXBoXWtAbH_oDIAw&amp;bvm=bv.62578216,d.Yms&amp;psig=AFQjCNGZsjhNzMY2l_knQfr3-iE7w0_q0w&amp;ust=139442531775342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cy/url?sa=i&amp;rct=j&amp;q=&amp;esrc=s&amp;source=images&amp;cd=&amp;cad=rja&amp;uact=8&amp;docid=2_IymiTzSsOGWM&amp;tbnid=1bmOjlst4JnhgM:&amp;ved=0CAUQjRw&amp;url=http://www.picstopin.com/662/colorful-page-borders-hawaii-dermatology-pictures/http:||www*printablefree*net|page-borders|full-page-borders|jigsaw-colorful*gif/&amp;ei=juwbU4zXBoXWtAbH_oDIAw&amp;bvm=bv.62578216,d.Yms&amp;psig=AFQjCNGZsjhNzMY2l_knQfr3-iE7w0_q0w&amp;ust=139442531775342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cy/url?sa=i&amp;rct=j&amp;q=&amp;esrc=s&amp;source=images&amp;cd=&amp;cad=rja&amp;uact=8&amp;docid=2_IymiTzSsOGWM&amp;tbnid=1bmOjlst4JnhgM:&amp;ved=0CAUQjRw&amp;url=http://www.picstopin.com/662/colorful-page-borders-hawaii-dermatology-pictures/http:||www*printablefree*net|page-borders|full-page-borders|jigsaw-colorful*gif/&amp;ei=juwbU4zXBoXWtAbH_oDIAw&amp;bvm=bv.62578216,d.Yms&amp;psig=AFQjCNGZsjhNzMY2l_knQfr3-iE7w0_q0w&amp;ust=139442531775342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cy/url?sa=i&amp;rct=j&amp;q=&amp;esrc=s&amp;source=images&amp;cd=&amp;cad=rja&amp;uact=8&amp;docid=2_IymiTzSsOGWM&amp;tbnid=1bmOjlst4JnhgM:&amp;ved=0CAUQjRw&amp;url=http://www.picstopin.com/662/colorful-page-borders-hawaii-dermatology-pictures/http:||www*printablefree*net|page-borders|full-page-borders|jigsaw-colorful*gif/&amp;ei=juwbU4zXBoXWtAbH_oDIAw&amp;bvm=bv.62578216,d.Yms&amp;psig=AFQjCNGZsjhNzMY2l_knQfr3-iE7w0_q0w&amp;ust=1394425317753420"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cy/url?sa=i&amp;rct=j&amp;q=&amp;esrc=s&amp;source=images&amp;cd=&amp;cad=rja&amp;uact=8&amp;docid=2_IymiTzSsOGWM&amp;tbnid=1bmOjlst4JnhgM:&amp;ved=0CAUQjRw&amp;url=http://www.picstopin.com/662/colorful-page-borders-hawaii-dermatology-pictures/http:||www*printablefree*net|page-borders|full-page-borders|jigsaw-colorful*gif/&amp;ei=juwbU4zXBoXWtAbH_oDIAw&amp;bvm=bv.62578216,d.Yms&amp;psig=AFQjCNGZsjhNzMY2l_knQfr3-iE7w0_q0w&amp;ust=1394425317753420"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cy/url?sa=i&amp;rct=j&amp;q=&amp;esrc=s&amp;source=images&amp;cd=&amp;cad=rja&amp;uact=8&amp;docid=2_IymiTzSsOGWM&amp;tbnid=1bmOjlst4JnhgM:&amp;ved=0CAUQjRw&amp;url=http://www.picstopin.com/662/colorful-page-borders-hawaii-dermatology-pictures/http:||www*printablefree*net|page-borders|full-page-borders|jigsaw-colorful*gif/&amp;ei=juwbU4zXBoXWtAbH_oDIAw&amp;bvm=bv.62578216,d.Yms&amp;psig=AFQjCNGZsjhNzMY2l_knQfr3-iE7w0_q0w&amp;ust=1394425317753420"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cy/url?sa=i&amp;rct=j&amp;q=&amp;esrc=s&amp;source=images&amp;cd=&amp;cad=rja&amp;uact=8&amp;docid=2_IymiTzSsOGWM&amp;tbnid=1bmOjlst4JnhgM:&amp;ved=0CAUQjRw&amp;url=http://www.picstopin.com/662/colorful-page-borders-hawaii-dermatology-pictures/http:||www*printablefree*net|page-borders|full-page-borders|jigsaw-colorful*gif/&amp;ei=juwbU4zXBoXWtAbH_oDIAw&amp;bvm=bv.62578216,d.Yms&amp;psig=AFQjCNGZsjhNzMY2l_knQfr3-iE7w0_q0w&amp;ust=1394425317753420"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cy/url?sa=i&amp;rct=j&amp;q=&amp;esrc=s&amp;source=images&amp;cd=&amp;cad=rja&amp;uact=8&amp;docid=2_IymiTzSsOGWM&amp;tbnid=1bmOjlst4JnhgM:&amp;ved=0CAUQjRw&amp;url=http://www.picstopin.com/662/colorful-page-borders-hawaii-dermatology-pictures/http:||www*printablefree*net|page-borders|full-page-borders|jigsaw-colorful*gif/&amp;ei=juwbU4zXBoXWtAbH_oDIAw&amp;bvm=bv.62578216,d.Yms&amp;psig=AFQjCNGZsjhNzMY2l_knQfr3-iE7w0_q0w&amp;ust=139442531775342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cy/url?sa=i&amp;rct=j&amp;q=&amp;esrc=s&amp;source=images&amp;cd=&amp;cad=rja&amp;uact=8&amp;docid=2_IymiTzSsOGWM&amp;tbnid=1bmOjlst4JnhgM:&amp;ved=0CAUQjRw&amp;url=http://www.picstopin.com/662/colorful-page-borders-hawaii-dermatology-pictures/http:||www*printablefree*net|page-borders|full-page-borders|jigsaw-colorful*gif/&amp;ei=juwbU4zXBoXWtAbH_oDIAw&amp;bvm=bv.62578216,d.Yms&amp;psig=AFQjCNGZsjhNzMY2l_knQfr3-iE7w0_q0w&amp;ust=139442531775342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cy/url?sa=i&amp;rct=j&amp;q=&amp;esrc=s&amp;frm=1&amp;source=images&amp;cd=&amp;cad=rja&amp;docid=jjAYag2eM6ipbM&amp;tbnid=-WyhCsbYyiRVmM:&amp;ved=0CAUQjRw&amp;url=http://n1999k.blogspot.com/2012/08/nikos-deja-vu-north-wind-and-sun.html&amp;ei=RSAUU7iGE4vWsgaM_oGYDQ&amp;bvm=bv.61965928,d.Yms&amp;psig=AFQjCNE8bvpknQ3B3KLLeWiIw34jfxzEOA&amp;ust=139391412973694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cy/url?sa=i&amp;rct=j&amp;q=&amp;esrc=s&amp;frm=1&amp;source=images&amp;cd=&amp;cad=rja&amp;docid=vnZdL_Vx32DISM&amp;tbnid=tGTtR-N5RCn_cM:&amp;ved=0CAUQjRw&amp;url=http://sainiaagiasparaskevis.blogspot.com/2013_02_01_archive.html&amp;ei=0icUU5LUI4OstAaTqYGQCA&amp;bvm=bv.61965928,d.Yms&amp;psig=AFQjCNHy1id8FGq2Q-6Lb1lYqy0bZYcurg&amp;ust=1393915637453462"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m.cy/url?sa=i&amp;rct=j&amp;q=&amp;esrc=s&amp;frm=1&amp;source=images&amp;cd=&amp;cad=rja&amp;docid=johfa_baFmUwXM&amp;tbnid=y9lEtLTaa6NRFM:&amp;ved=0CAUQjRw&amp;url=http://paidio.blogspot.com/2012/09/blog-post_414.html&amp;ei=bCwUU9P6IIzBtAaYnoG4Cw&amp;bvm=bv.61965928,d.Yms&amp;psig=AFQjCNGAvydqtIusMuVOayxzjDKNqxzvcg&amp;ust=1393916761633750"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om.cy/url?sa=i&amp;rct=j&amp;q=&amp;esrc=s&amp;frm=1&amp;source=images&amp;cd=&amp;cad=rja&amp;docid=-NLA0N9yrKNK0M&amp;tbnid=SorwmGDu-WwikM:&amp;ved=0CAUQjRw&amp;url=http://ebooks.edu.gr/modules/ebook/show.php/DSA105/700/4618,20955/&amp;ei=SCgUU5e6LI3MtAajloDoCQ&amp;bvm=bv.61965928,d.Yms&amp;psig=AFQjCNHLmfJJGXy9JUmh8kCD0p3W8PQXsQ&amp;ust=139391634314608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cy/url?sa=i&amp;rct=j&amp;q=&amp;esrc=s&amp;source=images&amp;cd=&amp;cad=rja&amp;uact=8&amp;docid=3_PYWrDLxKRyxM&amp;tbnid=mrbayDSwL9taFM:&amp;ved=0CAUQjRw&amp;url=http://www.sparklebox.co.uk/misc/editable/borders/animals.html&amp;ei=sOobU4LzGYjTsgbN9YH4AQ&amp;bvm=bv.62578216,d.Yms&amp;psig=AFQjCNGaoCpiaE5KCn8D2JFvCJ0Li-rDbw&amp;ust=139442480867786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cy/url?sa=i&amp;rct=j&amp;q=&amp;esrc=s&amp;source=images&amp;cd=&amp;cad=rja&amp;uact=8&amp;docid=2_IymiTzSsOGWM&amp;tbnid=1bmOjlst4JnhgM:&amp;ved=0CAUQjRw&amp;url=http://www.picstopin.com/662/colorful-page-borders-hawaii-dermatology-pictures/http:||www*printablefree*net|page-borders|full-page-borders|jigsaw-colorful*gif/&amp;ei=juwbU4zXBoXWtAbH_oDIAw&amp;bvm=bv.62578216,d.Yms&amp;psig=AFQjCNGZsjhNzMY2l_knQfr3-iE7w0_q0w&amp;ust=139442531775342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cy/url?sa=i&amp;rct=j&amp;q=&amp;esrc=s&amp;source=images&amp;cd=&amp;cad=rja&amp;uact=8&amp;docid=2_IymiTzSsOGWM&amp;tbnid=1bmOjlst4JnhgM:&amp;ved=0CAUQjRw&amp;url=http://www.picstopin.com/662/colorful-page-borders-hawaii-dermatology-pictures/http:||www*printablefree*net|page-borders|full-page-borders|jigsaw-colorful*gif/&amp;ei=juwbU4zXBoXWtAbH_oDIAw&amp;bvm=bv.62578216,d.Yms&amp;psig=AFQjCNGZsjhNzMY2l_knQfr3-iE7w0_q0w&amp;ust=139442531775342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cy/url?sa=i&amp;rct=j&amp;q=&amp;esrc=s&amp;source=images&amp;cd=&amp;cad=rja&amp;uact=8&amp;docid=2_IymiTzSsOGWM&amp;tbnid=1bmOjlst4JnhgM:&amp;ved=0CAUQjRw&amp;url=http://www.picstopin.com/662/colorful-page-borders-hawaii-dermatology-pictures/http:||www*printablefree*net|page-borders|full-page-borders|jigsaw-colorful*gif/&amp;ei=juwbU4zXBoXWtAbH_oDIAw&amp;bvm=bv.62578216,d.Yms&amp;psig=AFQjCNGZsjhNzMY2l_knQfr3-iE7w0_q0w&amp;ust=139442531775342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cy/url?sa=i&amp;rct=j&amp;q=&amp;esrc=s&amp;source=images&amp;cd=&amp;cad=rja&amp;uact=8&amp;docid=2_IymiTzSsOGWM&amp;tbnid=1bmOjlst4JnhgM:&amp;ved=0CAUQjRw&amp;url=http://www.picstopin.com/662/colorful-page-borders-hawaii-dermatology-pictures/http:||www*printablefree*net|page-borders|full-page-borders|jigsaw-colorful*gif/&amp;ei=juwbU4zXBoXWtAbH_oDIAw&amp;bvm=bv.62578216,d.Yms&amp;psig=AFQjCNGZsjhNzMY2l_knQfr3-iE7w0_q0w&amp;ust=139442531775342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744990" y="4909081"/>
            <a:ext cx="5637010" cy="882119"/>
          </a:xfrm>
        </p:spPr>
        <p:txBody>
          <a:bodyPr>
            <a:noAutofit/>
          </a:bodyPr>
          <a:lstStyle/>
          <a:p>
            <a:pPr algn="r"/>
            <a:r>
              <a:rPr lang="el-GR" sz="4000" dirty="0" smtClean="0"/>
              <a:t>Από τους μαθητές της Β΄ τάξης</a:t>
            </a:r>
            <a:endParaRPr lang="en-US" sz="4000" dirty="0"/>
          </a:p>
        </p:txBody>
      </p:sp>
      <p:sp>
        <p:nvSpPr>
          <p:cNvPr id="3" name="Title 2"/>
          <p:cNvSpPr>
            <a:spLocks noGrp="1"/>
          </p:cNvSpPr>
          <p:nvPr>
            <p:ph type="ctrTitle"/>
          </p:nvPr>
        </p:nvSpPr>
        <p:spPr>
          <a:xfrm>
            <a:off x="762000" y="228600"/>
            <a:ext cx="7488219" cy="3581400"/>
          </a:xfrm>
        </p:spPr>
        <p:txBody>
          <a:bodyPr/>
          <a:lstStyle/>
          <a:p>
            <a:pPr marL="182880" indent="0">
              <a:buNone/>
            </a:pPr>
            <a:r>
              <a:rPr lang="el-GR" sz="9600" dirty="0" smtClean="0"/>
              <a:t>Οι μύθοι του Αισώπου</a:t>
            </a:r>
            <a:endParaRPr lang="en-US" sz="9600" dirty="0"/>
          </a:p>
        </p:txBody>
      </p:sp>
      <p:pic>
        <p:nvPicPr>
          <p:cNvPr id="4" name="Picture 6" descr="http://3.bp.blogspot.com/-BO8E_hj4UcU/T6oJt00XtUI/AAAAAAAAAZM/9ATssbrQU98/s200/Paramythi+Ais;vpoy.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3524250"/>
            <a:ext cx="2216727" cy="24955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48400" y="2286000"/>
            <a:ext cx="2286000" cy="171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descr="https://encrypted-tbn0.gstatic.com/images?q=tbn:ANd9GcSVR63Ypbr-3z0VmChR4kiGE4GLfgxiiJ5adBAG8sHK1gCnhNmWWA">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81400" y="3524250"/>
            <a:ext cx="1905000" cy="13525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29772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squidoocdn.com/resize/squidoo_images/590/draft_lens17708442module150933581photo_1_1308417490colorfulpageborder1.png">
            <a:hlinkClick r:id="rId2"/>
          </p:cNvPr>
          <p:cNvPicPr>
            <a:picLocks noChangeAspect="1" noChangeArrowheads="1"/>
          </p:cNvPicPr>
          <p:nvPr/>
        </p:nvPicPr>
        <p:blipFill>
          <a:blip r:embed="rId3" cstate="print"/>
          <a:srcRect/>
          <a:stretch>
            <a:fillRect/>
          </a:stretch>
        </p:blipFill>
        <p:spPr bwMode="auto">
          <a:xfrm rot="5400000">
            <a:off x="1123803" y="-1123804"/>
            <a:ext cx="6896392" cy="9144001"/>
          </a:xfrm>
          <a:prstGeom prst="rect">
            <a:avLst/>
          </a:prstGeom>
          <a:noFill/>
        </p:spPr>
      </p:pic>
      <p:sp>
        <p:nvSpPr>
          <p:cNvPr id="4" name="TextBox 3"/>
          <p:cNvSpPr txBox="1"/>
          <p:nvPr/>
        </p:nvSpPr>
        <p:spPr>
          <a:xfrm>
            <a:off x="381000" y="381000"/>
            <a:ext cx="8305800" cy="5632311"/>
          </a:xfrm>
          <a:prstGeom prst="rect">
            <a:avLst/>
          </a:prstGeom>
          <a:noFill/>
        </p:spPr>
        <p:txBody>
          <a:bodyPr wrap="square" rtlCol="0">
            <a:spAutoFit/>
          </a:bodyPr>
          <a:lstStyle/>
          <a:p>
            <a:pPr algn="ctr"/>
            <a:r>
              <a:rPr lang="el-GR" sz="2400" b="1" dirty="0" smtClean="0">
                <a:solidFill>
                  <a:srgbClr val="7030A0"/>
                </a:solidFill>
                <a:effectLst>
                  <a:outerShdw blurRad="38100" dist="38100" dir="2700000" algn="tl">
                    <a:srgbClr val="000000">
                      <a:alpha val="43137"/>
                    </a:srgbClr>
                  </a:outerShdw>
                </a:effectLst>
              </a:rPr>
              <a:t>Η κότα με τα χρυσά αυγά</a:t>
            </a:r>
          </a:p>
          <a:p>
            <a:pPr algn="ctr"/>
            <a:endParaRPr lang="el-GR" sz="2400" b="1" dirty="0" smtClean="0">
              <a:solidFill>
                <a:srgbClr val="7030A0"/>
              </a:solidFill>
              <a:effectLst>
                <a:outerShdw blurRad="38100" dist="38100" dir="2700000" algn="tl">
                  <a:srgbClr val="000000">
                    <a:alpha val="43137"/>
                  </a:srgbClr>
                </a:outerShdw>
              </a:effectLst>
            </a:endParaRPr>
          </a:p>
          <a:p>
            <a:pPr algn="just"/>
            <a:r>
              <a:rPr lang="el-GR" sz="2400" dirty="0" smtClean="0">
                <a:solidFill>
                  <a:srgbClr val="7030A0"/>
                </a:solidFill>
                <a:effectLst>
                  <a:outerShdw blurRad="38100" dist="38100" dir="2700000" algn="tl">
                    <a:srgbClr val="000000">
                      <a:alpha val="43137"/>
                    </a:srgbClr>
                  </a:outerShdw>
                </a:effectLst>
              </a:rPr>
              <a:t>Μια φορά κι έναν καιρό, ζούσε ένας φτωχός αγρότης με εφτά παιδιά. Μια μέρα αγόρασε από το παζάρι μια κότα για να έχουν κάθε μέρα αυγά για </a:t>
            </a:r>
            <a:r>
              <a:rPr lang="el-GR" sz="2400" dirty="0">
                <a:solidFill>
                  <a:srgbClr val="7030A0"/>
                </a:solidFill>
                <a:effectLst>
                  <a:outerShdw blurRad="38100" dist="38100" dir="2700000" algn="tl">
                    <a:srgbClr val="000000">
                      <a:alpha val="43137"/>
                    </a:srgbClr>
                  </a:outerShdw>
                </a:effectLst>
              </a:rPr>
              <a:t>τ</a:t>
            </a:r>
            <a:r>
              <a:rPr lang="el-GR" sz="2400" dirty="0" smtClean="0">
                <a:solidFill>
                  <a:srgbClr val="7030A0"/>
                </a:solidFill>
                <a:effectLst>
                  <a:outerShdw blurRad="38100" dist="38100" dir="2700000" algn="tl">
                    <a:srgbClr val="000000">
                      <a:alpha val="43137"/>
                    </a:srgbClr>
                  </a:outerShdw>
                </a:effectLst>
              </a:rPr>
              <a:t>α παιδιά τους. Όμως, η κότα γεννούσε χρυσά αυγά! Έγιναν πολύ πλούσιοι και αγόραζαν ότι ήθελαν πουλώντας τα χρυσά αυγά. Ο αγρότης, όμως, έγινε άπληστος και αποφάσισε να σκοτώσει την κότα για να πάρει από την κοιλιά της τη μηχανή που έφτιαχνε τα χρυσά αυγά, αλλά στην κοιλιά της κότας δεν βρήκε τίποτα...</a:t>
            </a:r>
          </a:p>
          <a:p>
            <a:pPr algn="just"/>
            <a:r>
              <a:rPr lang="el-GR" sz="2400" b="1" u="sng" dirty="0" smtClean="0">
                <a:solidFill>
                  <a:srgbClr val="7030A0"/>
                </a:solidFill>
                <a:effectLst>
                  <a:outerShdw blurRad="38100" dist="38100" dir="2700000" algn="tl">
                    <a:srgbClr val="000000">
                      <a:alpha val="43137"/>
                    </a:srgbClr>
                  </a:outerShdw>
                </a:effectLst>
              </a:rPr>
              <a:t>Ηθικό Δίδαγμα</a:t>
            </a:r>
            <a:r>
              <a:rPr lang="el-GR" sz="2400" b="1" dirty="0" smtClean="0">
                <a:solidFill>
                  <a:srgbClr val="7030A0"/>
                </a:solidFill>
                <a:effectLst>
                  <a:outerShdw blurRad="38100" dist="38100" dir="2700000" algn="tl">
                    <a:srgbClr val="000000">
                      <a:alpha val="43137"/>
                    </a:srgbClr>
                  </a:outerShdw>
                </a:effectLst>
              </a:rPr>
              <a:t>: Όσοι στη ζωή τους έχουν αρκετά, μα θέλουν να αποκτήσουν ακόμα πιο πολλά, χάνουν όσα είχαν αρχικά και ζούσανε μ΄αυτά βασιλικά!</a:t>
            </a:r>
            <a:endParaRPr lang="el-GR" sz="2400" dirty="0" smtClean="0">
              <a:solidFill>
                <a:srgbClr val="7030A0"/>
              </a:solidFill>
              <a:effectLst>
                <a:outerShdw blurRad="38100" dist="38100" dir="2700000" algn="tl">
                  <a:srgbClr val="000000">
                    <a:alpha val="43137"/>
                  </a:srgbClr>
                </a:outerShdw>
              </a:effectLst>
            </a:endParaRPr>
          </a:p>
          <a:p>
            <a:pPr algn="r"/>
            <a:endParaRPr lang="el-GR" sz="2400"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27265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squidoocdn.com/resize/squidoo_images/590/draft_lens17708442module150933581photo_1_1308417490colorfulpageborder1.png">
            <a:hlinkClick r:id="rId2"/>
          </p:cNvPr>
          <p:cNvPicPr>
            <a:picLocks noChangeAspect="1" noChangeArrowheads="1"/>
          </p:cNvPicPr>
          <p:nvPr/>
        </p:nvPicPr>
        <p:blipFill>
          <a:blip r:embed="rId3" cstate="print"/>
          <a:srcRect/>
          <a:stretch>
            <a:fillRect/>
          </a:stretch>
        </p:blipFill>
        <p:spPr bwMode="auto">
          <a:xfrm rot="5400000">
            <a:off x="1123803" y="-1123804"/>
            <a:ext cx="6896392" cy="9144001"/>
          </a:xfrm>
          <a:prstGeom prst="rect">
            <a:avLst/>
          </a:prstGeom>
          <a:noFill/>
        </p:spPr>
      </p:pic>
      <p:sp>
        <p:nvSpPr>
          <p:cNvPr id="4" name="TextBox 3"/>
          <p:cNvSpPr txBox="1"/>
          <p:nvPr/>
        </p:nvSpPr>
        <p:spPr>
          <a:xfrm>
            <a:off x="381000" y="381000"/>
            <a:ext cx="8305800" cy="5262979"/>
          </a:xfrm>
          <a:prstGeom prst="rect">
            <a:avLst/>
          </a:prstGeom>
          <a:noFill/>
        </p:spPr>
        <p:txBody>
          <a:bodyPr wrap="square" rtlCol="0">
            <a:spAutoFit/>
          </a:bodyPr>
          <a:lstStyle/>
          <a:p>
            <a:pPr algn="ctr"/>
            <a:endParaRPr lang="el-GR" sz="2400" b="1" dirty="0" smtClean="0">
              <a:solidFill>
                <a:srgbClr val="7030A0"/>
              </a:solidFill>
              <a:effectLst>
                <a:outerShdw blurRad="38100" dist="38100" dir="2700000" algn="tl">
                  <a:srgbClr val="000000">
                    <a:alpha val="43137"/>
                  </a:srgbClr>
                </a:outerShdw>
              </a:effectLst>
            </a:endParaRPr>
          </a:p>
          <a:p>
            <a:pPr algn="ctr"/>
            <a:r>
              <a:rPr lang="el-GR" sz="2400" b="1" dirty="0" smtClean="0">
                <a:solidFill>
                  <a:srgbClr val="913F6E"/>
                </a:solidFill>
                <a:effectLst>
                  <a:outerShdw blurRad="38100" dist="38100" dir="2700000" algn="tl">
                    <a:srgbClr val="000000">
                      <a:alpha val="43137"/>
                    </a:srgbClr>
                  </a:outerShdw>
                </a:effectLst>
              </a:rPr>
              <a:t>Ο κόρακας και η αλεπού</a:t>
            </a:r>
          </a:p>
          <a:p>
            <a:pPr algn="ctr"/>
            <a:endParaRPr lang="el-GR" sz="2400" b="1" dirty="0" smtClean="0">
              <a:solidFill>
                <a:srgbClr val="913F6E"/>
              </a:solidFill>
              <a:effectLst>
                <a:outerShdw blurRad="38100" dist="38100" dir="2700000" algn="tl">
                  <a:srgbClr val="000000">
                    <a:alpha val="43137"/>
                  </a:srgbClr>
                </a:outerShdw>
              </a:effectLst>
            </a:endParaRPr>
          </a:p>
          <a:p>
            <a:pPr algn="just"/>
            <a:r>
              <a:rPr lang="el-GR" sz="2400" dirty="0" smtClean="0">
                <a:solidFill>
                  <a:srgbClr val="913F6E"/>
                </a:solidFill>
                <a:effectLst>
                  <a:outerShdw blurRad="38100" dist="38100" dir="2700000" algn="tl">
                    <a:srgbClr val="000000">
                      <a:alpha val="43137"/>
                    </a:srgbClr>
                  </a:outerShdw>
                </a:effectLst>
              </a:rPr>
              <a:t>Μια φορά κι έναν καιρό, είχε έναν κόρακα ο οποίος έκλεψε ένα κομματάκι τυρί και το είχε στο στόμα του. Ανέβηκε στο δέντρο και περηφανευόταν. Η αλεπού, που ήταν πονηρή, πήγε κάτω από το δέντρο και τον παίνευε, λέγοντάς του πόσο ωραία τραγουδά. Ανοίγοντας το στόμα του ο κόρακας για να τραγουδήσει, του έπεσε το τυρί και το πήρε για να το φάει η πονηρή αλεπού.</a:t>
            </a:r>
          </a:p>
          <a:p>
            <a:pPr algn="just"/>
            <a:r>
              <a:rPr lang="el-GR" sz="2400" b="1" u="sng" dirty="0" smtClean="0">
                <a:solidFill>
                  <a:srgbClr val="913F6E"/>
                </a:solidFill>
                <a:effectLst>
                  <a:outerShdw blurRad="38100" dist="38100" dir="2700000" algn="tl">
                    <a:srgbClr val="000000">
                      <a:alpha val="43137"/>
                    </a:srgbClr>
                  </a:outerShdw>
                </a:effectLst>
              </a:rPr>
              <a:t>Ηθικό Δίδαγμα</a:t>
            </a:r>
            <a:r>
              <a:rPr lang="el-GR" sz="2400" b="1" dirty="0" smtClean="0">
                <a:solidFill>
                  <a:srgbClr val="913F6E"/>
                </a:solidFill>
                <a:effectLst>
                  <a:outerShdw blurRad="38100" dist="38100" dir="2700000" algn="tl">
                    <a:srgbClr val="000000">
                      <a:alpha val="43137"/>
                    </a:srgbClr>
                  </a:outerShdw>
                </a:effectLst>
              </a:rPr>
              <a:t>: Δεν πρέπει να πιστεύουμε όποιον μας επαινεί γιατί δεν ξέρουμε αν θέλει το καλό μας ή αν θέλει να μας ξεγελάσει!</a:t>
            </a:r>
            <a:endParaRPr lang="el-GR" sz="2400" dirty="0" smtClean="0">
              <a:solidFill>
                <a:srgbClr val="913F6E"/>
              </a:solidFill>
              <a:effectLst>
                <a:outerShdw blurRad="38100" dist="38100" dir="2700000" algn="tl">
                  <a:srgbClr val="000000">
                    <a:alpha val="43137"/>
                  </a:srgbClr>
                </a:outerShdw>
              </a:effectLst>
            </a:endParaRPr>
          </a:p>
          <a:p>
            <a:pPr algn="r"/>
            <a:endParaRPr lang="el-GR" sz="2400"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27265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squidoocdn.com/resize/squidoo_images/590/draft_lens17708442module150933581photo_1_1308417490colorfulpageborder1.png">
            <a:hlinkClick r:id="rId2"/>
          </p:cNvPr>
          <p:cNvPicPr>
            <a:picLocks noChangeAspect="1" noChangeArrowheads="1"/>
          </p:cNvPicPr>
          <p:nvPr/>
        </p:nvPicPr>
        <p:blipFill>
          <a:blip r:embed="rId3" cstate="print"/>
          <a:srcRect/>
          <a:stretch>
            <a:fillRect/>
          </a:stretch>
        </p:blipFill>
        <p:spPr bwMode="auto">
          <a:xfrm rot="5400000">
            <a:off x="1123803" y="-1123804"/>
            <a:ext cx="6896392" cy="9144001"/>
          </a:xfrm>
          <a:prstGeom prst="rect">
            <a:avLst/>
          </a:prstGeom>
          <a:noFill/>
        </p:spPr>
      </p:pic>
      <p:sp>
        <p:nvSpPr>
          <p:cNvPr id="4" name="TextBox 3"/>
          <p:cNvSpPr txBox="1"/>
          <p:nvPr/>
        </p:nvSpPr>
        <p:spPr>
          <a:xfrm>
            <a:off x="381000" y="381000"/>
            <a:ext cx="8305800" cy="5632311"/>
          </a:xfrm>
          <a:prstGeom prst="rect">
            <a:avLst/>
          </a:prstGeom>
          <a:noFill/>
        </p:spPr>
        <p:txBody>
          <a:bodyPr wrap="square" rtlCol="0">
            <a:spAutoFit/>
          </a:bodyPr>
          <a:lstStyle/>
          <a:p>
            <a:pPr algn="ctr"/>
            <a:r>
              <a:rPr lang="el-GR" sz="2400" b="1" dirty="0" smtClean="0">
                <a:solidFill>
                  <a:srgbClr val="FF00FF"/>
                </a:solidFill>
                <a:effectLst>
                  <a:outerShdw blurRad="38100" dist="38100" dir="2700000" algn="tl">
                    <a:srgbClr val="000000">
                      <a:alpha val="43137"/>
                    </a:srgbClr>
                  </a:outerShdw>
                </a:effectLst>
              </a:rPr>
              <a:t>Ο λύκος και ο γερανός</a:t>
            </a:r>
          </a:p>
          <a:p>
            <a:pPr algn="ctr"/>
            <a:endParaRPr lang="el-GR" sz="2400" b="1" dirty="0" smtClean="0">
              <a:solidFill>
                <a:srgbClr val="FF00FF"/>
              </a:solidFill>
              <a:effectLst>
                <a:outerShdw blurRad="38100" dist="38100" dir="2700000" algn="tl">
                  <a:srgbClr val="000000">
                    <a:alpha val="43137"/>
                  </a:srgbClr>
                </a:outerShdw>
              </a:effectLst>
            </a:endParaRPr>
          </a:p>
          <a:p>
            <a:pPr algn="just"/>
            <a:r>
              <a:rPr lang="el-GR" sz="2400" dirty="0" smtClean="0">
                <a:solidFill>
                  <a:srgbClr val="FF00FF"/>
                </a:solidFill>
                <a:effectLst>
                  <a:outerShdw blurRad="38100" dist="38100" dir="2700000" algn="tl">
                    <a:srgbClr val="000000">
                      <a:alpha val="43137"/>
                    </a:srgbClr>
                  </a:outerShdw>
                </a:effectLst>
              </a:rPr>
              <a:t>Ένας λύκος καταβρόχθιζε το φαγητό του τόσο γρήγορα και λαίμαργα που ένα κόκκαλο του στάθηκε στο λαιμό. Πονούσε πολύ και τριγυρνούσε στο δάσος προσπαθώντας να βρει μια λύση, κάποιο ζώο να τον βοηθήσει να βγάλει το κόκκαλο από το λαιμό του. Μάλιστα πρόσφερε μια μεγάλη αμοιβή σε όποιο ζώο κατάφερνε να τραβήξει το κόκκαλο. Ένας γερανός έβαλε το μακρύ ράμφος του μέσα στο στόμα του λύκου και τράβηξε το κόκκαλο. Όμως ο λύκος δεν έδωσε την αμοιβή που υποσχέθηκε στο γερανό και του είπε ότι ήταν τυχερός που δεν τον έφαγε κιόλας!</a:t>
            </a:r>
          </a:p>
          <a:p>
            <a:pPr algn="just"/>
            <a:r>
              <a:rPr lang="el-GR" sz="2400" b="1" u="sng" dirty="0" smtClean="0">
                <a:solidFill>
                  <a:srgbClr val="FF00FF"/>
                </a:solidFill>
                <a:effectLst>
                  <a:outerShdw blurRad="38100" dist="38100" dir="2700000" algn="tl">
                    <a:srgbClr val="000000">
                      <a:alpha val="43137"/>
                    </a:srgbClr>
                  </a:outerShdw>
                </a:effectLst>
              </a:rPr>
              <a:t>Ηθικό Δίδαγμα</a:t>
            </a:r>
            <a:r>
              <a:rPr lang="el-GR" sz="2400" b="1" dirty="0" smtClean="0">
                <a:solidFill>
                  <a:srgbClr val="FF00FF"/>
                </a:solidFill>
                <a:effectLst>
                  <a:outerShdw blurRad="38100" dist="38100" dir="2700000" algn="tl">
                    <a:srgbClr val="000000">
                      <a:alpha val="43137"/>
                    </a:srgbClr>
                  </a:outerShdw>
                </a:effectLst>
              </a:rPr>
              <a:t>: Μην περιμένεις αμοιβή όταν βοηθάς τους πονηρούς και να είσαι ευχαριστημένος αν καταφέρεις και τη γλιτώσεις χωρίς να σου κάνουν κακό</a:t>
            </a:r>
            <a:r>
              <a:rPr lang="el-GR" sz="2400" b="1" dirty="0" smtClean="0">
                <a:solidFill>
                  <a:srgbClr val="FF00FF"/>
                </a:solidFill>
                <a:effectLst>
                  <a:outerShdw blurRad="38100" dist="38100" dir="2700000" algn="tl">
                    <a:srgbClr val="000000">
                      <a:alpha val="43137"/>
                    </a:srgbClr>
                  </a:outerShdw>
                </a:effectLst>
              </a:rPr>
              <a:t>!</a:t>
            </a:r>
            <a:endParaRPr lang="el-GR" sz="2400" b="1" dirty="0" smtClean="0">
              <a:solidFill>
                <a:srgbClr val="FF00FF"/>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27265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squidoocdn.com/resize/squidoo_images/590/draft_lens17708442module150933581photo_1_1308417490colorfulpageborder1.png">
            <a:hlinkClick r:id="rId2"/>
          </p:cNvPr>
          <p:cNvPicPr>
            <a:picLocks noChangeAspect="1" noChangeArrowheads="1"/>
          </p:cNvPicPr>
          <p:nvPr/>
        </p:nvPicPr>
        <p:blipFill>
          <a:blip r:embed="rId3" cstate="print"/>
          <a:srcRect/>
          <a:stretch>
            <a:fillRect/>
          </a:stretch>
        </p:blipFill>
        <p:spPr bwMode="auto">
          <a:xfrm rot="5400000">
            <a:off x="1123803" y="-1123804"/>
            <a:ext cx="6896392" cy="9144001"/>
          </a:xfrm>
          <a:prstGeom prst="rect">
            <a:avLst/>
          </a:prstGeom>
          <a:noFill/>
        </p:spPr>
      </p:pic>
      <p:sp>
        <p:nvSpPr>
          <p:cNvPr id="4" name="TextBox 3"/>
          <p:cNvSpPr txBox="1"/>
          <p:nvPr/>
        </p:nvSpPr>
        <p:spPr>
          <a:xfrm>
            <a:off x="381000" y="381000"/>
            <a:ext cx="8305800" cy="5632311"/>
          </a:xfrm>
          <a:prstGeom prst="rect">
            <a:avLst/>
          </a:prstGeom>
          <a:noFill/>
        </p:spPr>
        <p:txBody>
          <a:bodyPr wrap="square" rtlCol="0">
            <a:spAutoFit/>
          </a:bodyPr>
          <a:lstStyle/>
          <a:p>
            <a:pPr algn="ctr"/>
            <a:r>
              <a:rPr lang="el-GR" sz="2400" b="1" dirty="0" smtClean="0">
                <a:solidFill>
                  <a:srgbClr val="33CCFF"/>
                </a:solidFill>
                <a:effectLst>
                  <a:outerShdw blurRad="38100" dist="38100" dir="2700000" algn="tl">
                    <a:srgbClr val="000000">
                      <a:alpha val="43137"/>
                    </a:srgbClr>
                  </a:outerShdw>
                </a:effectLst>
              </a:rPr>
              <a:t>Το λιοντάρι και το ποντίκι</a:t>
            </a:r>
          </a:p>
          <a:p>
            <a:pPr algn="ctr"/>
            <a:endParaRPr lang="el-GR" sz="2400" b="1" dirty="0" smtClean="0">
              <a:solidFill>
                <a:srgbClr val="33CCFF"/>
              </a:solidFill>
              <a:effectLst>
                <a:outerShdw blurRad="38100" dist="38100" dir="2700000" algn="tl">
                  <a:srgbClr val="000000">
                    <a:alpha val="43137"/>
                  </a:srgbClr>
                </a:outerShdw>
              </a:effectLst>
            </a:endParaRPr>
          </a:p>
          <a:p>
            <a:pPr algn="just"/>
            <a:r>
              <a:rPr lang="el-GR" sz="2400" dirty="0" smtClean="0">
                <a:solidFill>
                  <a:srgbClr val="946BB5"/>
                </a:solidFill>
                <a:effectLst>
                  <a:outerShdw blurRad="38100" dist="38100" dir="2700000" algn="tl">
                    <a:srgbClr val="000000">
                      <a:alpha val="43137"/>
                    </a:srgbClr>
                  </a:outerShdw>
                </a:effectLst>
              </a:rPr>
              <a:t>Ένα ποντικάκι έπαιζε στη ζούγκλα όταν ξαφνικά ένα γιγάντιο πόδι πλακώνει το κορμάκι του. Αμέσως είδε ένα τεράστιο λιοντάρι. «Τι θα απογίνω τώρα;», είπε τρέμοντας γιατί κατάλαβε ότι είχε ξυπνήσει το λιοντάρι. Το λιοντάρι ήταν πολύ θυμωμένο. Όταν άνοιξε το στόμα του για να καταπιεί το ποντικάκι, αυτό του είπε: «Μη με φας και μια μέρα θα σου το ανταποδόσω. Κι έτσι κι έγινε. Μετά από καιρό το λιοντάρι ήταν εγκλωβισμένο σε μια παγίδα με σχοινιά. Το ποντικάκι φώναξε τα εγγονάκια του, δάγκωσαν όλοι μαζί τα σχοινιά και τον ελευθέρωσαν. </a:t>
            </a:r>
            <a:r>
              <a:rPr lang="el-GR" sz="2400" b="1" u="sng" dirty="0" smtClean="0">
                <a:solidFill>
                  <a:srgbClr val="946BB5"/>
                </a:solidFill>
                <a:effectLst>
                  <a:outerShdw blurRad="38100" dist="38100" dir="2700000" algn="tl">
                    <a:srgbClr val="000000">
                      <a:alpha val="43137"/>
                    </a:srgbClr>
                  </a:outerShdw>
                </a:effectLst>
              </a:rPr>
              <a:t>Ηθικό Δίδαγμα</a:t>
            </a:r>
            <a:r>
              <a:rPr lang="el-GR" sz="2400" b="1" dirty="0" smtClean="0">
                <a:solidFill>
                  <a:srgbClr val="946BB5"/>
                </a:solidFill>
                <a:effectLst>
                  <a:outerShdw blurRad="38100" dist="38100" dir="2700000" algn="tl">
                    <a:srgbClr val="000000">
                      <a:alpha val="43137"/>
                    </a:srgbClr>
                  </a:outerShdw>
                </a:effectLst>
              </a:rPr>
              <a:t>: Τον αδύναμο μην τον υποτιμάς, πάντα να τον βοηθάς. Κι όταν θα σε χρειαστεί θα είναι χρήσιμος πολύ</a:t>
            </a:r>
            <a:r>
              <a:rPr lang="el-GR" sz="2400" b="1" dirty="0" smtClean="0">
                <a:solidFill>
                  <a:srgbClr val="946BB5"/>
                </a:solidFill>
                <a:effectLst>
                  <a:outerShdw blurRad="38100" dist="38100" dir="2700000" algn="tl">
                    <a:srgbClr val="000000">
                      <a:alpha val="43137"/>
                    </a:srgbClr>
                  </a:outerShdw>
                </a:effectLst>
              </a:rPr>
              <a:t>!</a:t>
            </a:r>
            <a:endParaRPr lang="el-GR" sz="2400" b="1" dirty="0" smtClean="0">
              <a:solidFill>
                <a:srgbClr val="946BB5"/>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984597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squidoocdn.com/resize/squidoo_images/590/draft_lens17708442module150933581photo_1_1308417490colorfulpageborder1.png">
            <a:hlinkClick r:id="rId2"/>
          </p:cNvPr>
          <p:cNvPicPr>
            <a:picLocks noChangeAspect="1" noChangeArrowheads="1"/>
          </p:cNvPicPr>
          <p:nvPr/>
        </p:nvPicPr>
        <p:blipFill>
          <a:blip r:embed="rId3" cstate="print"/>
          <a:srcRect/>
          <a:stretch>
            <a:fillRect/>
          </a:stretch>
        </p:blipFill>
        <p:spPr bwMode="auto">
          <a:xfrm rot="5400000">
            <a:off x="1123803" y="-1123804"/>
            <a:ext cx="6896392" cy="9144001"/>
          </a:xfrm>
          <a:prstGeom prst="rect">
            <a:avLst/>
          </a:prstGeom>
          <a:noFill/>
        </p:spPr>
      </p:pic>
      <p:sp>
        <p:nvSpPr>
          <p:cNvPr id="4" name="TextBox 3"/>
          <p:cNvSpPr txBox="1"/>
          <p:nvPr/>
        </p:nvSpPr>
        <p:spPr>
          <a:xfrm>
            <a:off x="381000" y="381000"/>
            <a:ext cx="8305800" cy="5262979"/>
          </a:xfrm>
          <a:prstGeom prst="rect">
            <a:avLst/>
          </a:prstGeom>
          <a:noFill/>
        </p:spPr>
        <p:txBody>
          <a:bodyPr wrap="square" rtlCol="0">
            <a:spAutoFit/>
          </a:bodyPr>
          <a:lstStyle/>
          <a:p>
            <a:pPr algn="ctr"/>
            <a:endParaRPr lang="el-GR" sz="2400" b="1" dirty="0" smtClean="0">
              <a:solidFill>
                <a:srgbClr val="FF0066"/>
              </a:solidFill>
              <a:effectLst>
                <a:outerShdw blurRad="38100" dist="38100" dir="2700000" algn="tl">
                  <a:srgbClr val="000000">
                    <a:alpha val="43137"/>
                  </a:srgbClr>
                </a:outerShdw>
              </a:effectLst>
            </a:endParaRPr>
          </a:p>
          <a:p>
            <a:pPr algn="ctr"/>
            <a:r>
              <a:rPr lang="el-GR" sz="2400" b="1" dirty="0" smtClean="0">
                <a:solidFill>
                  <a:srgbClr val="FF0066"/>
                </a:solidFill>
                <a:effectLst>
                  <a:outerShdw blurRad="38100" dist="38100" dir="2700000" algn="tl">
                    <a:srgbClr val="000000">
                      <a:alpha val="43137"/>
                    </a:srgbClr>
                  </a:outerShdw>
                </a:effectLst>
              </a:rPr>
              <a:t>Η αλεπού και τα σταφύλια</a:t>
            </a:r>
          </a:p>
          <a:p>
            <a:pPr algn="ctr"/>
            <a:endParaRPr lang="el-GR" sz="2400" b="1" dirty="0" smtClean="0">
              <a:solidFill>
                <a:srgbClr val="FF0066"/>
              </a:solidFill>
              <a:effectLst>
                <a:outerShdw blurRad="38100" dist="38100" dir="2700000" algn="tl">
                  <a:srgbClr val="000000">
                    <a:alpha val="43137"/>
                  </a:srgbClr>
                </a:outerShdw>
              </a:effectLst>
            </a:endParaRPr>
          </a:p>
          <a:p>
            <a:pPr algn="just"/>
            <a:r>
              <a:rPr lang="el-GR" sz="2400" b="1" dirty="0" smtClean="0">
                <a:solidFill>
                  <a:srgbClr val="FF0066"/>
                </a:solidFill>
                <a:effectLst>
                  <a:outerShdw blurRad="38100" dist="38100" dir="2700000" algn="tl">
                    <a:srgbClr val="000000">
                      <a:alpha val="43137"/>
                    </a:srgbClr>
                  </a:outerShdw>
                </a:effectLst>
              </a:rPr>
              <a:t>Μια αλεπού πεινασμένη ήταν κάτω από μια κληματαριά γεμάτη ώριμα σταφύλια. Επιθυμούσε να τα δοκιμάσει. Προσπάθησε αρκετές φορές να ανεβεί στην κληματαριά αλλά δεν τα κατάφερνε. Στο τέλος τα παραίτησε και είπε: «Άστα, δεν πειράζει. Αυτά δεν τρώγονται, είναι ωμά.»</a:t>
            </a:r>
          </a:p>
          <a:p>
            <a:pPr algn="just"/>
            <a:r>
              <a:rPr lang="el-GR" sz="2400" b="1" u="sng" dirty="0" smtClean="0">
                <a:solidFill>
                  <a:srgbClr val="FF0066"/>
                </a:solidFill>
                <a:effectLst>
                  <a:outerShdw blurRad="38100" dist="38100" dir="2700000" algn="tl">
                    <a:srgbClr val="000000">
                      <a:alpha val="43137"/>
                    </a:srgbClr>
                  </a:outerShdw>
                </a:effectLst>
              </a:rPr>
              <a:t>Ηθικό Δίδαγμα</a:t>
            </a:r>
            <a:r>
              <a:rPr lang="el-GR" sz="2400" b="1" dirty="0" smtClean="0">
                <a:solidFill>
                  <a:srgbClr val="FF0066"/>
                </a:solidFill>
                <a:effectLst>
                  <a:outerShdw blurRad="38100" dist="38100" dir="2700000" algn="tl">
                    <a:srgbClr val="000000">
                      <a:alpha val="43137"/>
                    </a:srgbClr>
                  </a:outerShdw>
                </a:effectLst>
              </a:rPr>
              <a:t>: Είναι εύκολο να υποτιμούμε αυτό που δεν μπορούμε να καταφέρουμε. Πρέπει να αναγνωρίζουμε τα ελαττώματά μας και να μην ρίχνουμε το φταίξιμο σε άλλους!		   </a:t>
            </a:r>
          </a:p>
          <a:p>
            <a:pPr algn="r"/>
            <a:r>
              <a:rPr lang="el-GR" sz="2400" b="1" dirty="0" smtClean="0">
                <a:solidFill>
                  <a:srgbClr val="FF0066"/>
                </a:solidFill>
                <a:effectLst>
                  <a:outerShdw blurRad="38100" dist="38100" dir="2700000" algn="tl">
                    <a:srgbClr val="000000">
                      <a:alpha val="43137"/>
                    </a:srgbClr>
                  </a:outerShdw>
                </a:effectLst>
              </a:rPr>
              <a:t> </a:t>
            </a:r>
            <a:endParaRPr lang="en-US" sz="2400" b="1" dirty="0" smtClean="0">
              <a:solidFill>
                <a:srgbClr val="FF0066"/>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37569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squidoocdn.com/resize/squidoo_images/590/draft_lens17708442module150933581photo_1_1308417490colorfulpageborder1.png">
            <a:hlinkClick r:id="rId2"/>
          </p:cNvPr>
          <p:cNvPicPr>
            <a:picLocks noChangeAspect="1" noChangeArrowheads="1"/>
          </p:cNvPicPr>
          <p:nvPr/>
        </p:nvPicPr>
        <p:blipFill>
          <a:blip r:embed="rId3" cstate="print"/>
          <a:srcRect/>
          <a:stretch>
            <a:fillRect/>
          </a:stretch>
        </p:blipFill>
        <p:spPr bwMode="auto">
          <a:xfrm rot="5400000">
            <a:off x="1123803" y="-1123804"/>
            <a:ext cx="6896392" cy="9144001"/>
          </a:xfrm>
          <a:prstGeom prst="rect">
            <a:avLst/>
          </a:prstGeom>
          <a:noFill/>
        </p:spPr>
      </p:pic>
      <p:sp>
        <p:nvSpPr>
          <p:cNvPr id="4" name="TextBox 3"/>
          <p:cNvSpPr txBox="1"/>
          <p:nvPr/>
        </p:nvSpPr>
        <p:spPr>
          <a:xfrm>
            <a:off x="381000" y="381000"/>
            <a:ext cx="8305800" cy="6001643"/>
          </a:xfrm>
          <a:prstGeom prst="rect">
            <a:avLst/>
          </a:prstGeom>
          <a:noFill/>
        </p:spPr>
        <p:txBody>
          <a:bodyPr wrap="square" rtlCol="0">
            <a:spAutoFit/>
          </a:bodyPr>
          <a:lstStyle/>
          <a:p>
            <a:pPr algn="ctr"/>
            <a:r>
              <a:rPr lang="el-GR" sz="2400" b="1" dirty="0" smtClean="0">
                <a:solidFill>
                  <a:srgbClr val="C25E76"/>
                </a:solidFill>
                <a:effectLst>
                  <a:outerShdw blurRad="38100" dist="38100" dir="2700000" algn="tl">
                    <a:srgbClr val="000000">
                      <a:alpha val="43137"/>
                    </a:srgbClr>
                  </a:outerShdw>
                </a:effectLst>
              </a:rPr>
              <a:t>Η άπληστη αλεπού</a:t>
            </a:r>
          </a:p>
          <a:p>
            <a:pPr algn="ctr"/>
            <a:endParaRPr lang="el-GR" sz="2400" b="1" dirty="0" smtClean="0">
              <a:solidFill>
                <a:srgbClr val="C25E76"/>
              </a:solidFill>
              <a:effectLst>
                <a:outerShdw blurRad="38100" dist="38100" dir="2700000" algn="tl">
                  <a:srgbClr val="000000">
                    <a:alpha val="43137"/>
                  </a:srgbClr>
                </a:outerShdw>
              </a:effectLst>
            </a:endParaRPr>
          </a:p>
          <a:p>
            <a:pPr algn="just"/>
            <a:r>
              <a:rPr lang="el-GR" sz="2400" dirty="0" smtClean="0">
                <a:solidFill>
                  <a:srgbClr val="C25E76"/>
                </a:solidFill>
                <a:effectLst>
                  <a:outerShdw blurRad="38100" dist="38100" dir="2700000" algn="tl">
                    <a:srgbClr val="000000">
                      <a:alpha val="43137"/>
                    </a:srgbClr>
                  </a:outerShdw>
                </a:effectLst>
              </a:rPr>
              <a:t>Κάποτε σε ένα δάσος ζούσε μια αλεπού που ήταν ψηλομύτα και δεν έδινε καθόλου σημασία στα άλλα ζώα. Μια μέρα αναρωτήθηκε τι υπήρχε κάτω από το έδαφος της φωλιάς της κι έτσι άρχισε να σκάβει. Τελικά βρήκε ένα τούνελ που οδηγούσε σε μια σπηλιά στην οποία ένας δράκος φύλαγε ένα θησαυρό. Η αλεπού νόμισε ότι ξεγέλασε το δράκο να πάει για φαγητό και να φυλάει αυτή τη σπηλιά με σκοπό να κλέψει το θησαυρό! Ο δράκος όμως πριν φύγει παρακολούθησε την αλεπού και κατάλαβε το σκοπό της. Θύμωσε πάρα πολύ κι έβγαλε φωτιά από το στόμα του και έκαψε την ουρά της αλεπούς. Η αλεπού φοβήθηκε πολύ και κατάλαβε το λάθος της!</a:t>
            </a:r>
          </a:p>
          <a:p>
            <a:pPr algn="just"/>
            <a:r>
              <a:rPr lang="el-GR" sz="2400" b="1" u="sng" dirty="0" smtClean="0">
                <a:solidFill>
                  <a:srgbClr val="C25E76"/>
                </a:solidFill>
                <a:effectLst>
                  <a:outerShdw blurRad="38100" dist="38100" dir="2700000" algn="tl">
                    <a:srgbClr val="000000">
                      <a:alpha val="43137"/>
                    </a:srgbClr>
                  </a:outerShdw>
                </a:effectLst>
              </a:rPr>
              <a:t>Ηθικό Δίδαγμα</a:t>
            </a:r>
            <a:r>
              <a:rPr lang="el-GR" sz="2400" b="1" dirty="0" smtClean="0">
                <a:solidFill>
                  <a:srgbClr val="C25E76"/>
                </a:solidFill>
                <a:effectLst>
                  <a:outerShdw blurRad="38100" dist="38100" dir="2700000" algn="tl">
                    <a:srgbClr val="000000">
                      <a:alpha val="43137"/>
                    </a:srgbClr>
                  </a:outerShdw>
                </a:effectLst>
              </a:rPr>
              <a:t>: Η απληστία οδηγεί πάντοτε σε απώλεια και λύπη. 					</a:t>
            </a:r>
            <a:endParaRPr lang="el-GR" sz="2400"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37569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squidoocdn.com/resize/squidoo_images/590/draft_lens17708442module150933581photo_1_1308417490colorfulpageborder1.png">
            <a:hlinkClick r:id="rId2"/>
          </p:cNvPr>
          <p:cNvPicPr>
            <a:picLocks noChangeAspect="1" noChangeArrowheads="1"/>
          </p:cNvPicPr>
          <p:nvPr/>
        </p:nvPicPr>
        <p:blipFill>
          <a:blip r:embed="rId3" cstate="print"/>
          <a:srcRect/>
          <a:stretch>
            <a:fillRect/>
          </a:stretch>
        </p:blipFill>
        <p:spPr bwMode="auto">
          <a:xfrm rot="5400000">
            <a:off x="1123803" y="-1123804"/>
            <a:ext cx="6896392" cy="9144001"/>
          </a:xfrm>
          <a:prstGeom prst="rect">
            <a:avLst/>
          </a:prstGeom>
          <a:noFill/>
        </p:spPr>
      </p:pic>
      <p:sp>
        <p:nvSpPr>
          <p:cNvPr id="4" name="TextBox 3"/>
          <p:cNvSpPr txBox="1"/>
          <p:nvPr/>
        </p:nvSpPr>
        <p:spPr>
          <a:xfrm>
            <a:off x="381000" y="381000"/>
            <a:ext cx="8305800" cy="4893647"/>
          </a:xfrm>
          <a:prstGeom prst="rect">
            <a:avLst/>
          </a:prstGeom>
          <a:noFill/>
        </p:spPr>
        <p:txBody>
          <a:bodyPr wrap="square" rtlCol="0">
            <a:spAutoFit/>
          </a:bodyPr>
          <a:lstStyle/>
          <a:p>
            <a:pPr algn="ctr"/>
            <a:endParaRPr lang="en-GB" sz="2400" b="1" dirty="0" smtClean="0">
              <a:solidFill>
                <a:srgbClr val="EB9F15"/>
              </a:solidFill>
              <a:effectLst>
                <a:outerShdw blurRad="38100" dist="38100" dir="2700000" algn="tl">
                  <a:srgbClr val="000000">
                    <a:alpha val="43137"/>
                  </a:srgbClr>
                </a:outerShdw>
              </a:effectLst>
            </a:endParaRPr>
          </a:p>
          <a:p>
            <a:pPr algn="ctr"/>
            <a:r>
              <a:rPr lang="el-GR" sz="2400" b="1" dirty="0" smtClean="0">
                <a:solidFill>
                  <a:srgbClr val="EB9F15"/>
                </a:solidFill>
                <a:effectLst>
                  <a:outerShdw blurRad="38100" dist="38100" dir="2700000" algn="tl">
                    <a:srgbClr val="000000">
                      <a:alpha val="43137"/>
                    </a:srgbClr>
                  </a:outerShdw>
                </a:effectLst>
              </a:rPr>
              <a:t>Το λιοντάρι και ο λαγός</a:t>
            </a:r>
          </a:p>
          <a:p>
            <a:pPr algn="ctr"/>
            <a:endParaRPr lang="el-GR" sz="2400" b="1" dirty="0" smtClean="0">
              <a:solidFill>
                <a:srgbClr val="EB9F15"/>
              </a:solidFill>
              <a:effectLst>
                <a:outerShdw blurRad="38100" dist="38100" dir="2700000" algn="tl">
                  <a:srgbClr val="000000">
                    <a:alpha val="43137"/>
                  </a:srgbClr>
                </a:outerShdw>
              </a:effectLst>
            </a:endParaRPr>
          </a:p>
          <a:p>
            <a:pPr algn="just"/>
            <a:r>
              <a:rPr lang="el-GR" sz="2400" dirty="0" smtClean="0">
                <a:solidFill>
                  <a:srgbClr val="EB9F15"/>
                </a:solidFill>
                <a:effectLst>
                  <a:outerShdw blurRad="38100" dist="38100" dir="2700000" algn="tl">
                    <a:srgbClr val="000000">
                      <a:alpha val="43137"/>
                    </a:srgbClr>
                  </a:outerShdw>
                </a:effectLst>
              </a:rPr>
              <a:t>Λιοντάρι βρίσκοντας λαγό στο δάσος κοιμισμένο, να του ορμήξει σκοπεύει γιατί ήταν πεινασμένο. Την ώρα εκείνη δίπλα τους περνά ένα ελάφι και το λιοντάρι προς αυτό με γρηγοράδα εστράφει. Από την καταδίωξη ξυπνά ο λαγός και φεύγει, και το ελάφι τρέχοντας τον κίνδυνο διαφεύγει. «Αχ!» το λιοντάρι σκέφτεται «μυαλό πρέπει να βάλω, γιατί άφησα το σίγουρο για κάτι πιο μεγάλο.»</a:t>
            </a:r>
          </a:p>
          <a:p>
            <a:pPr algn="just"/>
            <a:r>
              <a:rPr lang="el-GR" sz="2400" b="1" u="sng" dirty="0" smtClean="0">
                <a:solidFill>
                  <a:srgbClr val="EB9F15"/>
                </a:solidFill>
                <a:effectLst>
                  <a:outerShdw blurRad="38100" dist="38100" dir="2700000" algn="tl">
                    <a:srgbClr val="000000">
                      <a:alpha val="43137"/>
                    </a:srgbClr>
                  </a:outerShdw>
                </a:effectLst>
              </a:rPr>
              <a:t>Ηθικό Δίδαγμα</a:t>
            </a:r>
            <a:r>
              <a:rPr lang="el-GR" sz="2400" b="1" dirty="0" smtClean="0">
                <a:solidFill>
                  <a:srgbClr val="EB9F15"/>
                </a:solidFill>
                <a:effectLst>
                  <a:outerShdw blurRad="38100" dist="38100" dir="2700000" algn="tl">
                    <a:srgbClr val="000000">
                      <a:alpha val="43137"/>
                    </a:srgbClr>
                  </a:outerShdw>
                </a:effectLst>
              </a:rPr>
              <a:t>: Έτσι και κάποιοι άνθρωποι όμοιο λάθος κάνουν: για τα πολλά πηγαίνοντας, τα λίγα που ΄χουν χάνουν.  </a:t>
            </a:r>
          </a:p>
        </p:txBody>
      </p:sp>
    </p:spTree>
    <p:extLst>
      <p:ext uri="{BB962C8B-B14F-4D97-AF65-F5344CB8AC3E}">
        <p14:creationId xmlns="" xmlns:p14="http://schemas.microsoft.com/office/powerpoint/2010/main" val="1137569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squidoocdn.com/resize/squidoo_images/590/draft_lens17708442module150933581photo_1_1308417490colorfulpageborder1.png">
            <a:hlinkClick r:id="rId2"/>
          </p:cNvPr>
          <p:cNvPicPr>
            <a:picLocks noChangeAspect="1" noChangeArrowheads="1"/>
          </p:cNvPicPr>
          <p:nvPr/>
        </p:nvPicPr>
        <p:blipFill>
          <a:blip r:embed="rId3" cstate="print"/>
          <a:srcRect/>
          <a:stretch>
            <a:fillRect/>
          </a:stretch>
        </p:blipFill>
        <p:spPr bwMode="auto">
          <a:xfrm rot="5400000">
            <a:off x="1123803" y="-1123804"/>
            <a:ext cx="6896392" cy="9144001"/>
          </a:xfrm>
          <a:prstGeom prst="rect">
            <a:avLst/>
          </a:prstGeom>
          <a:noFill/>
        </p:spPr>
      </p:pic>
      <p:sp>
        <p:nvSpPr>
          <p:cNvPr id="4" name="TextBox 3"/>
          <p:cNvSpPr txBox="1"/>
          <p:nvPr/>
        </p:nvSpPr>
        <p:spPr>
          <a:xfrm>
            <a:off x="381000" y="381000"/>
            <a:ext cx="8305800" cy="5262979"/>
          </a:xfrm>
          <a:prstGeom prst="rect">
            <a:avLst/>
          </a:prstGeom>
          <a:noFill/>
        </p:spPr>
        <p:txBody>
          <a:bodyPr wrap="square" rtlCol="0">
            <a:spAutoFit/>
          </a:bodyPr>
          <a:lstStyle/>
          <a:p>
            <a:pPr algn="ctr"/>
            <a:endParaRPr lang="en-GB" sz="2400" b="1" dirty="0" smtClean="0">
              <a:solidFill>
                <a:srgbClr val="92D050"/>
              </a:solidFill>
              <a:effectLst>
                <a:outerShdw blurRad="38100" dist="38100" dir="2700000" algn="tl">
                  <a:srgbClr val="000000">
                    <a:alpha val="43137"/>
                  </a:srgbClr>
                </a:outerShdw>
              </a:effectLst>
            </a:endParaRPr>
          </a:p>
          <a:p>
            <a:pPr algn="ctr"/>
            <a:r>
              <a:rPr lang="el-GR" sz="2400" b="1" dirty="0" smtClean="0">
                <a:solidFill>
                  <a:srgbClr val="92D050"/>
                </a:solidFill>
                <a:effectLst>
                  <a:outerShdw blurRad="38100" dist="38100" dir="2700000" algn="tl">
                    <a:srgbClr val="000000">
                      <a:alpha val="43137"/>
                    </a:srgbClr>
                  </a:outerShdw>
                </a:effectLst>
              </a:rPr>
              <a:t>Ο ποντικός της πόλης και ο ποντικός των χωραφιών</a:t>
            </a:r>
          </a:p>
          <a:p>
            <a:pPr algn="ctr"/>
            <a:endParaRPr lang="el-GR" sz="2400" b="1" dirty="0" smtClean="0">
              <a:solidFill>
                <a:srgbClr val="92D050"/>
              </a:solidFill>
              <a:effectLst>
                <a:outerShdw blurRad="38100" dist="38100" dir="2700000" algn="tl">
                  <a:srgbClr val="000000">
                    <a:alpha val="43137"/>
                  </a:srgbClr>
                </a:outerShdw>
              </a:effectLst>
            </a:endParaRPr>
          </a:p>
          <a:p>
            <a:pPr algn="just"/>
            <a:r>
              <a:rPr lang="el-GR" sz="2400" dirty="0" smtClean="0">
                <a:solidFill>
                  <a:srgbClr val="92D050"/>
                </a:solidFill>
                <a:effectLst>
                  <a:outerShdw blurRad="38100" dist="38100" dir="2700000" algn="tl">
                    <a:srgbClr val="000000">
                      <a:alpha val="43137"/>
                    </a:srgbClr>
                  </a:outerShdw>
                </a:effectLst>
              </a:rPr>
              <a:t>Μια φορά κι έναν καιρό, ζούσαν πυο ποντικοί, ο ένας στα χωράφια και ο άλλος στην πόλη. Ο ποντικός της εξοχής φιλοξένησε τον ποντικό της πόλης και τον κέρασε τα πιο ωραία φαγητά που είχε: καλαμπόκι και ξηρούς καρπούς. Ο ποντικός της πόλης κάλεσε τότε το φίλο του στο σπίτι του. Μόλις, όμως, έφτασαν στην πόλη κινδυνεψαν να χτυπηθούν από μια άμαξα, μια κυρία και μια γάτα. Τότε ο ποντικός της εξοχής κατάλαβα ότι δεν μπορούσε να ζει σε μια πόλη και αποφάσισε να φύγει!</a:t>
            </a:r>
          </a:p>
          <a:p>
            <a:pPr algn="just"/>
            <a:r>
              <a:rPr lang="el-GR" sz="2400" b="1" u="sng" dirty="0" smtClean="0">
                <a:solidFill>
                  <a:srgbClr val="92D050"/>
                </a:solidFill>
                <a:effectLst>
                  <a:outerShdw blurRad="38100" dist="38100" dir="2700000" algn="tl">
                    <a:srgbClr val="000000">
                      <a:alpha val="43137"/>
                    </a:srgbClr>
                  </a:outerShdw>
                </a:effectLst>
              </a:rPr>
              <a:t>Ηθικό Δίδαγμα</a:t>
            </a:r>
            <a:r>
              <a:rPr lang="el-GR" sz="2400" b="1" dirty="0" smtClean="0">
                <a:solidFill>
                  <a:srgbClr val="92D050"/>
                </a:solidFill>
                <a:effectLst>
                  <a:outerShdw blurRad="38100" dist="38100" dir="2700000" algn="tl">
                    <a:srgbClr val="000000">
                      <a:alpha val="43137"/>
                    </a:srgbClr>
                  </a:outerShdw>
                </a:effectLst>
              </a:rPr>
              <a:t>: Πράξε αυτό που είναι κατάλληλο για σένα και σε ευχαριστεί. </a:t>
            </a:r>
          </a:p>
        </p:txBody>
      </p:sp>
    </p:spTree>
    <p:extLst>
      <p:ext uri="{BB962C8B-B14F-4D97-AF65-F5344CB8AC3E}">
        <p14:creationId xmlns="" xmlns:p14="http://schemas.microsoft.com/office/powerpoint/2010/main" val="1137569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squidoocdn.com/resize/squidoo_images/590/draft_lens17708442module150933581photo_1_1308417490colorfulpageborder1.png">
            <a:hlinkClick r:id="rId2"/>
          </p:cNvPr>
          <p:cNvPicPr>
            <a:picLocks noChangeAspect="1" noChangeArrowheads="1"/>
          </p:cNvPicPr>
          <p:nvPr/>
        </p:nvPicPr>
        <p:blipFill>
          <a:blip r:embed="rId3" cstate="print"/>
          <a:srcRect/>
          <a:stretch>
            <a:fillRect/>
          </a:stretch>
        </p:blipFill>
        <p:spPr bwMode="auto">
          <a:xfrm rot="5400000">
            <a:off x="1123803" y="-1123804"/>
            <a:ext cx="6896392" cy="9144001"/>
          </a:xfrm>
          <a:prstGeom prst="rect">
            <a:avLst/>
          </a:prstGeom>
          <a:noFill/>
        </p:spPr>
      </p:pic>
      <p:sp>
        <p:nvSpPr>
          <p:cNvPr id="4" name="TextBox 3"/>
          <p:cNvSpPr txBox="1"/>
          <p:nvPr/>
        </p:nvSpPr>
        <p:spPr>
          <a:xfrm>
            <a:off x="381000" y="381000"/>
            <a:ext cx="8305800" cy="5632311"/>
          </a:xfrm>
          <a:prstGeom prst="rect">
            <a:avLst/>
          </a:prstGeom>
          <a:noFill/>
        </p:spPr>
        <p:txBody>
          <a:bodyPr wrap="square" rtlCol="0">
            <a:spAutoFit/>
          </a:bodyPr>
          <a:lstStyle/>
          <a:p>
            <a:pPr algn="ctr"/>
            <a:endParaRPr lang="en-GB" sz="2400" b="1" dirty="0" smtClean="0">
              <a:solidFill>
                <a:srgbClr val="946BB5"/>
              </a:solidFill>
              <a:effectLst>
                <a:outerShdw blurRad="38100" dist="38100" dir="2700000" algn="tl">
                  <a:srgbClr val="000000">
                    <a:alpha val="43137"/>
                  </a:srgbClr>
                </a:outerShdw>
              </a:effectLst>
            </a:endParaRPr>
          </a:p>
          <a:p>
            <a:pPr algn="ctr"/>
            <a:r>
              <a:rPr lang="el-GR" sz="2400" b="1" dirty="0" smtClean="0">
                <a:solidFill>
                  <a:srgbClr val="946BB5"/>
                </a:solidFill>
                <a:effectLst>
                  <a:outerShdw blurRad="38100" dist="38100" dir="2700000" algn="tl">
                    <a:srgbClr val="000000">
                      <a:alpha val="43137"/>
                    </a:srgbClr>
                  </a:outerShdw>
                </a:effectLst>
              </a:rPr>
              <a:t>Το είδωλο του σκύλου</a:t>
            </a:r>
          </a:p>
          <a:p>
            <a:pPr algn="ctr"/>
            <a:endParaRPr lang="el-GR" sz="2400" b="1" dirty="0" smtClean="0">
              <a:solidFill>
                <a:srgbClr val="946BB5"/>
              </a:solidFill>
              <a:effectLst>
                <a:outerShdw blurRad="38100" dist="38100" dir="2700000" algn="tl">
                  <a:srgbClr val="000000">
                    <a:alpha val="43137"/>
                  </a:srgbClr>
                </a:outerShdw>
              </a:effectLst>
            </a:endParaRPr>
          </a:p>
          <a:p>
            <a:pPr algn="just"/>
            <a:r>
              <a:rPr lang="el-GR" sz="2400" dirty="0" smtClean="0">
                <a:solidFill>
                  <a:srgbClr val="946BB5"/>
                </a:solidFill>
                <a:effectLst>
                  <a:outerShdw blurRad="38100" dist="38100" dir="2700000" algn="tl">
                    <a:srgbClr val="000000">
                      <a:alpha val="43137"/>
                    </a:srgbClr>
                  </a:outerShdw>
                </a:effectLst>
              </a:rPr>
              <a:t>Ένας σκύλος βρήκε ένα κομμάτι κρέας. Το άρπαξε και ξεκίνησε περήφανος για το σπίτι του. Στο δρόμο για το σπίτι του πέρασε από τη γέφυρα. Στα μισά της γέφυρας είδε στο νερό ένα σκύλο ίδιο με αυτόν, ο οποίος όμως κρατούσε ένα μεγαλύτερο κομμάτι κρέας. Όρμησε τότε στο νερό για να του το πάρει αφήνοντας το δικό του κομμάτι. Το μοναδικό κρέας που υπήρχε ήταν το δικό του που το παρέσυρε το ποτάμι. Τότε κατάλαβε ότι στο ποτάμι έβλεπε τον εαυτό του. Μουσκεμένος παρακολουθούσε το κρέας του που ταξίδευε.</a:t>
            </a:r>
          </a:p>
          <a:p>
            <a:pPr algn="just"/>
            <a:r>
              <a:rPr lang="el-GR" sz="2400" b="1" u="sng" dirty="0" smtClean="0">
                <a:solidFill>
                  <a:srgbClr val="946BB5"/>
                </a:solidFill>
                <a:effectLst>
                  <a:outerShdw blurRad="38100" dist="38100" dir="2700000" algn="tl">
                    <a:srgbClr val="000000">
                      <a:alpha val="43137"/>
                    </a:srgbClr>
                  </a:outerShdw>
                </a:effectLst>
              </a:rPr>
              <a:t>Ηθικό Δίδαγμα</a:t>
            </a:r>
            <a:r>
              <a:rPr lang="el-GR" sz="2400" b="1" dirty="0" smtClean="0">
                <a:solidFill>
                  <a:srgbClr val="946BB5"/>
                </a:solidFill>
                <a:effectLst>
                  <a:outerShdw blurRad="38100" dist="38100" dir="2700000" algn="tl">
                    <a:srgbClr val="000000">
                      <a:alpha val="43137"/>
                    </a:srgbClr>
                  </a:outerShdw>
                </a:effectLst>
              </a:rPr>
              <a:t>: Να είμαστε ευχαριστημένοι με αυτά που έχουμε. </a:t>
            </a:r>
          </a:p>
        </p:txBody>
      </p:sp>
    </p:spTree>
    <p:extLst>
      <p:ext uri="{BB962C8B-B14F-4D97-AF65-F5344CB8AC3E}">
        <p14:creationId xmlns="" xmlns:p14="http://schemas.microsoft.com/office/powerpoint/2010/main" val="1137569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743200" y="457735"/>
            <a:ext cx="6202347" cy="6032421"/>
          </a:xfrm>
          <a:prstGeom prst="rect">
            <a:avLst/>
          </a:prstGeom>
          <a:solidFill>
            <a:srgbClr val="ECEC2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6501" tIns="0" rIns="36501"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strike="noStrike" cap="none" normalizeH="0" baseline="0" dirty="0" smtClean="0">
                <a:ln>
                  <a:noFill/>
                </a:ln>
                <a:solidFill>
                  <a:srgbClr val="0070C0"/>
                </a:solidFill>
                <a:effectLst/>
                <a:latin typeface="Arial" pitchFamily="34" charset="0"/>
                <a:cs typeface="Arial" pitchFamily="34" charset="0"/>
              </a:rPr>
              <a:t>Ο </a:t>
            </a:r>
            <a:r>
              <a:rPr kumimoji="0" lang="en-US" sz="2800" b="1" i="0" strike="noStrike" cap="none" normalizeH="0" baseline="0" dirty="0" err="1" smtClean="0">
                <a:ln>
                  <a:noFill/>
                </a:ln>
                <a:solidFill>
                  <a:srgbClr val="0070C0"/>
                </a:solidFill>
                <a:effectLst/>
                <a:latin typeface="Arial" pitchFamily="34" charset="0"/>
                <a:cs typeface="Arial" pitchFamily="34" charset="0"/>
              </a:rPr>
              <a:t>Αίσω</a:t>
            </a:r>
            <a:r>
              <a:rPr kumimoji="0" lang="en-US" sz="2800" b="1" i="0" strike="noStrike" cap="none" normalizeH="0" baseline="0" dirty="0" smtClean="0">
                <a:ln>
                  <a:noFill/>
                </a:ln>
                <a:solidFill>
                  <a:srgbClr val="0070C0"/>
                </a:solidFill>
                <a:effectLst/>
                <a:latin typeface="Arial" pitchFamily="34" charset="0"/>
                <a:cs typeface="Arial" pitchFamily="34" charset="0"/>
              </a:rPr>
              <a:t>πο</a:t>
            </a:r>
            <a:r>
              <a:rPr kumimoji="0" lang="el-GR" sz="2800" b="1" i="0" strike="noStrike" cap="none" normalizeH="0" baseline="0" dirty="0" smtClean="0">
                <a:ln>
                  <a:noFill/>
                </a:ln>
                <a:solidFill>
                  <a:srgbClr val="0070C0"/>
                </a:solidFill>
                <a:effectLst/>
                <a:latin typeface="Arial" pitchFamily="34" charset="0"/>
                <a:cs typeface="Arial" pitchFamily="34" charset="0"/>
              </a:rPr>
              <a:t>ς</a:t>
            </a:r>
            <a:endParaRPr kumimoji="0" lang="en-US" sz="2800" b="1" i="0"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strike="noStrike" cap="none" normalizeH="0" baseline="0" dirty="0" smtClean="0">
              <a:ln>
                <a:noFill/>
              </a:ln>
              <a:solidFill>
                <a:srgbClr val="0070C0"/>
              </a:solidFill>
              <a:effectLst/>
              <a:latin typeface="Arial" pitchFamily="34" charset="0"/>
              <a:cs typeface="Arial" pitchFamily="34" charset="0"/>
            </a:endParaRPr>
          </a:p>
          <a:p>
            <a:pPr algn="just" eaLnBrk="0" fontAlgn="t" hangingPunct="0">
              <a:spcBef>
                <a:spcPct val="0"/>
              </a:spcBef>
              <a:spcAft>
                <a:spcPct val="0"/>
              </a:spcAft>
            </a:pPr>
            <a:r>
              <a:rPr kumimoji="0" lang="el-GR" sz="2800" b="0" i="0" strike="noStrike" cap="none" normalizeH="0" baseline="0" dirty="0" smtClean="0">
                <a:ln>
                  <a:noFill/>
                </a:ln>
                <a:solidFill>
                  <a:srgbClr val="0070C0"/>
                </a:solidFill>
                <a:effectLst/>
                <a:latin typeface="Comic Sans MS" pitchFamily="66" charset="0"/>
                <a:cs typeface="Arial" pitchFamily="34" charset="0"/>
              </a:rPr>
              <a:t>	</a:t>
            </a:r>
            <a:r>
              <a:rPr kumimoji="0" lang="en-US" sz="2800" b="0" i="0" strike="noStrike" cap="none" normalizeH="0" baseline="0" dirty="0" smtClean="0">
                <a:ln>
                  <a:noFill/>
                </a:ln>
                <a:solidFill>
                  <a:srgbClr val="0070C0"/>
                </a:solidFill>
                <a:effectLst/>
                <a:latin typeface="Comic Sans MS" pitchFamily="66" charset="0"/>
                <a:cs typeface="Arial" pitchFamily="34" charset="0"/>
              </a:rPr>
              <a:t>Ο </a:t>
            </a:r>
            <a:r>
              <a:rPr kumimoji="0" lang="en-US" sz="2800" b="0" i="0" strike="noStrike" cap="none" normalizeH="0" baseline="0" dirty="0" err="1" smtClean="0">
                <a:ln>
                  <a:noFill/>
                </a:ln>
                <a:solidFill>
                  <a:srgbClr val="0070C0"/>
                </a:solidFill>
                <a:effectLst/>
                <a:latin typeface="Comic Sans MS" pitchFamily="66" charset="0"/>
                <a:cs typeface="Arial" pitchFamily="34" charset="0"/>
              </a:rPr>
              <a:t>Αίσω</a:t>
            </a:r>
            <a:r>
              <a:rPr kumimoji="0" lang="en-US" sz="2800" b="0" i="0" strike="noStrike" cap="none" normalizeH="0" baseline="0" dirty="0" smtClean="0">
                <a:ln>
                  <a:noFill/>
                </a:ln>
                <a:solidFill>
                  <a:srgbClr val="0070C0"/>
                </a:solidFill>
                <a:effectLst/>
                <a:latin typeface="Comic Sans MS" pitchFamily="66" charset="0"/>
                <a:cs typeface="Arial" pitchFamily="34" charset="0"/>
              </a:rPr>
              <a:t>πος ήταν σκλάβος στην αρχαία Ελλάδα που του άρεσε να παρατηρεί τόσο τους ανθρώπους όσο και τα ζώα.</a:t>
            </a:r>
            <a:r>
              <a:rPr lang="el-GR" sz="2800" i="1" dirty="0">
                <a:solidFill>
                  <a:srgbClr val="0070C0"/>
                </a:solidFill>
              </a:rPr>
              <a:t> </a:t>
            </a:r>
            <a:r>
              <a:rPr lang="el-GR" sz="2800" dirty="0" smtClean="0">
                <a:solidFill>
                  <a:srgbClr val="0070C0"/>
                </a:solidFill>
              </a:rPr>
              <a:t>Όπως λένε</a:t>
            </a:r>
            <a:r>
              <a:rPr lang="el-GR" sz="2800" i="1" dirty="0" smtClean="0">
                <a:solidFill>
                  <a:srgbClr val="0070C0"/>
                </a:solidFill>
              </a:rPr>
              <a:t>, </a:t>
            </a:r>
            <a:r>
              <a:rPr lang="el-GR" sz="2800" dirty="0" smtClean="0">
                <a:solidFill>
                  <a:srgbClr val="0070C0"/>
                </a:solidFill>
              </a:rPr>
              <a:t>ήταν </a:t>
            </a:r>
            <a:r>
              <a:rPr lang="el-GR" sz="2800" dirty="0">
                <a:solidFill>
                  <a:srgbClr val="0070C0"/>
                </a:solidFill>
              </a:rPr>
              <a:t>άσχημος </a:t>
            </a:r>
            <a:r>
              <a:rPr lang="el-GR" sz="2800" dirty="0" smtClean="0">
                <a:solidFill>
                  <a:srgbClr val="0070C0"/>
                </a:solidFill>
              </a:rPr>
              <a:t>και καμπούρης.</a:t>
            </a:r>
          </a:p>
          <a:p>
            <a:pPr algn="just" eaLnBrk="0" fontAlgn="t" hangingPunct="0">
              <a:spcBef>
                <a:spcPct val="0"/>
              </a:spcBef>
              <a:spcAft>
                <a:spcPct val="0"/>
              </a:spcAft>
            </a:pPr>
            <a:r>
              <a:rPr lang="el-GR" sz="2800" dirty="0" smtClean="0">
                <a:solidFill>
                  <a:srgbClr val="0070C0"/>
                </a:solidFill>
              </a:rPr>
              <a:t>	Ταξίδεψε </a:t>
            </a:r>
            <a:r>
              <a:rPr lang="el-GR" sz="2800" dirty="0">
                <a:solidFill>
                  <a:srgbClr val="0070C0"/>
                </a:solidFill>
              </a:rPr>
              <a:t>πολύ στην ανατολή και στην Αίγυπτο. Πιθανόν να είχε επαφές με τους επτά σοφούς. Υπήρξε γνωστός στον αρχαίο κόσμο.</a:t>
            </a:r>
            <a:endParaRPr lang="en-US" sz="2800" b="1" dirty="0">
              <a:solidFill>
                <a:srgbClr val="0070C0"/>
              </a:solidFill>
              <a:latin typeface="Arial" pitchFamily="34" charset="0"/>
              <a:cs typeface="Arial" pitchFamily="34" charset="0"/>
            </a:endParaRPr>
          </a:p>
          <a:p>
            <a:pPr lvl="0" algn="just" eaLnBrk="0" fontAlgn="t" hangingPunct="0">
              <a:spcBef>
                <a:spcPct val="0"/>
              </a:spcBef>
              <a:spcAft>
                <a:spcPct val="0"/>
              </a:spcAft>
            </a:pPr>
            <a:r>
              <a:rPr lang="el-GR" sz="2800" dirty="0" smtClean="0">
                <a:solidFill>
                  <a:srgbClr val="0070C0"/>
                </a:solidFill>
              </a:rPr>
              <a:t>	Οι </a:t>
            </a:r>
            <a:r>
              <a:rPr lang="el-GR" sz="2800" dirty="0">
                <a:solidFill>
                  <a:srgbClr val="0070C0"/>
                </a:solidFill>
              </a:rPr>
              <a:t>μύθοι του Αισώπου ήταν 359. Οι γνωστοί μύθοι γιατί πολλοί λένε </a:t>
            </a:r>
            <a:r>
              <a:rPr lang="el-GR" sz="2800" dirty="0" smtClean="0">
                <a:solidFill>
                  <a:srgbClr val="0070C0"/>
                </a:solidFill>
              </a:rPr>
              <a:t>ότι </a:t>
            </a:r>
            <a:r>
              <a:rPr lang="el-GR" sz="2800" dirty="0">
                <a:solidFill>
                  <a:srgbClr val="0070C0"/>
                </a:solidFill>
              </a:rPr>
              <a:t>είναι περισσότεροι. </a:t>
            </a:r>
            <a:endParaRPr kumimoji="0" lang="en-US" sz="2800" b="1" strike="noStrike" cap="none" normalizeH="0" baseline="0" dirty="0" smtClean="0">
              <a:ln>
                <a:noFill/>
              </a:ln>
              <a:solidFill>
                <a:srgbClr val="0070C0"/>
              </a:solidFill>
              <a:effectLst/>
              <a:latin typeface="Arial" pitchFamily="34" charset="0"/>
              <a:cs typeface="Arial" pitchFamily="34" charset="0"/>
            </a:endParaRPr>
          </a:p>
        </p:txBody>
      </p:sp>
      <p:pic>
        <p:nvPicPr>
          <p:cNvPr id="2050" name="Picture 2" descr="http://home.freeuk.com/elloughton13/images/greek0.gif">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457736"/>
            <a:ext cx="2560653" cy="60324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68208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476845"/>
            <a:ext cx="6553200" cy="5847755"/>
          </a:xfrm>
          <a:prstGeom prst="rect">
            <a:avLst/>
          </a:prstGeom>
        </p:spPr>
        <p:txBody>
          <a:bodyPr wrap="square">
            <a:spAutoFit/>
          </a:bodyPr>
          <a:lstStyle/>
          <a:p>
            <a:pPr lvl="0" algn="just" eaLnBrk="0" fontAlgn="t" hangingPunct="0">
              <a:spcBef>
                <a:spcPct val="0"/>
              </a:spcBef>
              <a:spcAft>
                <a:spcPct val="0"/>
              </a:spcAft>
            </a:pPr>
            <a:r>
              <a:rPr lang="en-US" sz="3400" dirty="0" err="1">
                <a:solidFill>
                  <a:srgbClr val="0070C0"/>
                </a:solidFill>
                <a:latin typeface="Comic Sans MS" pitchFamily="66" charset="0"/>
                <a:cs typeface="Arial" pitchFamily="34" charset="0"/>
              </a:rPr>
              <a:t>Οι</a:t>
            </a:r>
            <a:r>
              <a:rPr lang="en-US" sz="3400" dirty="0">
                <a:solidFill>
                  <a:srgbClr val="0070C0"/>
                </a:solidFill>
                <a:latin typeface="Comic Sans MS" pitchFamily="66" charset="0"/>
                <a:cs typeface="Arial" pitchFamily="34" charset="0"/>
              </a:rPr>
              <a:t> π</a:t>
            </a:r>
            <a:r>
              <a:rPr lang="en-US" sz="3400" dirty="0" err="1">
                <a:solidFill>
                  <a:srgbClr val="0070C0"/>
                </a:solidFill>
                <a:latin typeface="Comic Sans MS" pitchFamily="66" charset="0"/>
                <a:cs typeface="Arial" pitchFamily="34" charset="0"/>
              </a:rPr>
              <a:t>ερισσότεροι</a:t>
            </a:r>
            <a:r>
              <a:rPr lang="en-US" sz="3400" dirty="0">
                <a:solidFill>
                  <a:srgbClr val="0070C0"/>
                </a:solidFill>
                <a:latin typeface="Comic Sans MS" pitchFamily="66" charset="0"/>
                <a:cs typeface="Arial" pitchFamily="34" charset="0"/>
              </a:rPr>
              <a:t> χαρα</a:t>
            </a:r>
            <a:r>
              <a:rPr lang="en-US" sz="3400" dirty="0" err="1">
                <a:solidFill>
                  <a:srgbClr val="0070C0"/>
                </a:solidFill>
                <a:latin typeface="Comic Sans MS" pitchFamily="66" charset="0"/>
                <a:cs typeface="Arial" pitchFamily="34" charset="0"/>
              </a:rPr>
              <a:t>κτήρες</a:t>
            </a:r>
            <a:r>
              <a:rPr lang="en-US" sz="3400" dirty="0">
                <a:solidFill>
                  <a:srgbClr val="0070C0"/>
                </a:solidFill>
                <a:latin typeface="Comic Sans MS" pitchFamily="66" charset="0"/>
                <a:cs typeface="Arial" pitchFamily="34" charset="0"/>
              </a:rPr>
              <a:t> </a:t>
            </a:r>
            <a:r>
              <a:rPr lang="en-US" sz="3400" dirty="0" err="1">
                <a:solidFill>
                  <a:srgbClr val="0070C0"/>
                </a:solidFill>
                <a:latin typeface="Comic Sans MS" pitchFamily="66" charset="0"/>
                <a:cs typeface="Arial" pitchFamily="34" charset="0"/>
              </a:rPr>
              <a:t>στις</a:t>
            </a:r>
            <a:r>
              <a:rPr lang="en-US" sz="3400" dirty="0">
                <a:solidFill>
                  <a:srgbClr val="0070C0"/>
                </a:solidFill>
                <a:latin typeface="Comic Sans MS" pitchFamily="66" charset="0"/>
                <a:cs typeface="Arial" pitchFamily="34" charset="0"/>
              </a:rPr>
              <a:t> </a:t>
            </a:r>
            <a:r>
              <a:rPr lang="en-US" sz="3400" dirty="0" err="1">
                <a:solidFill>
                  <a:srgbClr val="0070C0"/>
                </a:solidFill>
                <a:latin typeface="Comic Sans MS" pitchFamily="66" charset="0"/>
                <a:cs typeface="Arial" pitchFamily="34" charset="0"/>
              </a:rPr>
              <a:t>ιστορίες</a:t>
            </a:r>
            <a:r>
              <a:rPr lang="en-US" sz="3400" dirty="0">
                <a:solidFill>
                  <a:srgbClr val="0070C0"/>
                </a:solidFill>
                <a:latin typeface="Comic Sans MS" pitchFamily="66" charset="0"/>
                <a:cs typeface="Arial" pitchFamily="34" charset="0"/>
              </a:rPr>
              <a:t> </a:t>
            </a:r>
            <a:r>
              <a:rPr lang="en-US" sz="3400" dirty="0" err="1">
                <a:solidFill>
                  <a:srgbClr val="0070C0"/>
                </a:solidFill>
                <a:latin typeface="Comic Sans MS" pitchFamily="66" charset="0"/>
                <a:cs typeface="Arial" pitchFamily="34" charset="0"/>
              </a:rPr>
              <a:t>του</a:t>
            </a:r>
            <a:r>
              <a:rPr lang="en-US" sz="3400" dirty="0">
                <a:solidFill>
                  <a:srgbClr val="0070C0"/>
                </a:solidFill>
                <a:latin typeface="Comic Sans MS" pitchFamily="66" charset="0"/>
                <a:cs typeface="Arial" pitchFamily="34" charset="0"/>
              </a:rPr>
              <a:t> </a:t>
            </a:r>
            <a:r>
              <a:rPr lang="en-US" sz="3400" dirty="0" err="1">
                <a:solidFill>
                  <a:srgbClr val="0070C0"/>
                </a:solidFill>
                <a:latin typeface="Comic Sans MS" pitchFamily="66" charset="0"/>
                <a:cs typeface="Arial" pitchFamily="34" charset="0"/>
              </a:rPr>
              <a:t>είν</a:t>
            </a:r>
            <a:r>
              <a:rPr lang="en-US" sz="3400" dirty="0">
                <a:solidFill>
                  <a:srgbClr val="0070C0"/>
                </a:solidFill>
                <a:latin typeface="Comic Sans MS" pitchFamily="66" charset="0"/>
                <a:cs typeface="Arial" pitchFamily="34" charset="0"/>
              </a:rPr>
              <a:t>αι ζώα, μερικά από τα οποία αντιπροσωπεύουν ανθρώπινους χαρακτήρες σε ότι αφορά την ομιλία και τα συναισθήματα. Τα π</a:t>
            </a:r>
            <a:r>
              <a:rPr lang="en-US" sz="3400" dirty="0" err="1">
                <a:solidFill>
                  <a:srgbClr val="0070C0"/>
                </a:solidFill>
                <a:latin typeface="Comic Sans MS" pitchFamily="66" charset="0"/>
                <a:cs typeface="Arial" pitchFamily="34" charset="0"/>
              </a:rPr>
              <a:t>ερισσότερ</a:t>
            </a:r>
            <a:r>
              <a:rPr lang="en-US" sz="3400" dirty="0">
                <a:solidFill>
                  <a:srgbClr val="0070C0"/>
                </a:solidFill>
                <a:latin typeface="Comic Sans MS" pitchFamily="66" charset="0"/>
                <a:cs typeface="Arial" pitchFamily="34" charset="0"/>
              </a:rPr>
              <a:t>α, όμως, διατηρούν τις ιδιότητες που έχουν σαν ζώα: οι χελώνες είναι αργές, οι λαγοί τρέχουν γρήγορα, τα λιοντάρια τρώνε ζώα κλπ. </a:t>
            </a:r>
            <a:endParaRPr lang="en-US" sz="3400" b="1" dirty="0">
              <a:solidFill>
                <a:srgbClr val="0070C0"/>
              </a:solidFill>
              <a:latin typeface="Arial" pitchFamily="34" charset="0"/>
              <a:cs typeface="Arial" pitchFamily="34" charset="0"/>
            </a:endParaRPr>
          </a:p>
        </p:txBody>
      </p:sp>
      <p:pic>
        <p:nvPicPr>
          <p:cNvPr id="3076" name="Picture 4" descr="https://encrypted-tbn1.gstatic.com/images?q=tbn:ANd9GcTAwbsflHmZS86lolvpJjRt7FnWbZUbaIP9ZxoUzuQVvlzqPXoMWQ"/>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228600"/>
            <a:ext cx="2209800" cy="2066925"/>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http://2.bp.blogspot.com/-Q5pnfCgxMYs/USJ0385o16I/AAAAAAAAABw/wmINrXeCIHs/s320/%CE%B1%CE%B9%CF%83%CF%89%CF%80%CE%BF%CF%83.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7175" y="2466974"/>
            <a:ext cx="2181225" cy="2028826"/>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http://2.bp.blogspot.com/-YR9QGwMyr4k/UGZITRHKjtI/AAAAAAAAFPA/JdyTGeIeg80/s320/images+(2).jp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7175" y="4629150"/>
            <a:ext cx="2209800" cy="20764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97124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304800"/>
            <a:ext cx="6248400" cy="6186309"/>
          </a:xfrm>
          <a:prstGeom prst="rect">
            <a:avLst/>
          </a:prstGeom>
        </p:spPr>
        <p:txBody>
          <a:bodyPr wrap="square">
            <a:spAutoFit/>
          </a:bodyPr>
          <a:lstStyle/>
          <a:p>
            <a:pPr lvl="0" algn="just" eaLnBrk="0" fontAlgn="t" hangingPunct="0">
              <a:spcBef>
                <a:spcPct val="0"/>
              </a:spcBef>
              <a:spcAft>
                <a:spcPct val="0"/>
              </a:spcAft>
            </a:pPr>
            <a:r>
              <a:rPr lang="en-US" sz="3600" dirty="0">
                <a:solidFill>
                  <a:srgbClr val="0070C0"/>
                </a:solidFill>
                <a:latin typeface="Comic Sans MS" pitchFamily="66" charset="0"/>
                <a:cs typeface="Arial" pitchFamily="34" charset="0"/>
              </a:rPr>
              <a:t>Ο </a:t>
            </a:r>
            <a:r>
              <a:rPr lang="en-US" sz="3600" dirty="0" err="1">
                <a:solidFill>
                  <a:srgbClr val="0070C0"/>
                </a:solidFill>
                <a:latin typeface="Comic Sans MS" pitchFamily="66" charset="0"/>
                <a:cs typeface="Arial" pitchFamily="34" charset="0"/>
              </a:rPr>
              <a:t>Αίσωπος</a:t>
            </a:r>
            <a:r>
              <a:rPr lang="en-US" sz="3600" dirty="0">
                <a:solidFill>
                  <a:srgbClr val="0070C0"/>
                </a:solidFill>
                <a:latin typeface="Comic Sans MS" pitchFamily="66" charset="0"/>
                <a:cs typeface="Arial" pitchFamily="34" charset="0"/>
              </a:rPr>
              <a:t> χρησιμοποιεί αυτές τις ιδιότητες και τις φυσικές τάσεις των ζώων για να τονίσει τις ανθρώπινες αδυναμίες και </a:t>
            </a:r>
            <a:r>
              <a:rPr lang="en-US" sz="3600" dirty="0" err="1">
                <a:solidFill>
                  <a:srgbClr val="0070C0"/>
                </a:solidFill>
                <a:latin typeface="Comic Sans MS" pitchFamily="66" charset="0"/>
                <a:cs typeface="Arial" pitchFamily="34" charset="0"/>
              </a:rPr>
              <a:t>την</a:t>
            </a:r>
            <a:r>
              <a:rPr lang="en-US" sz="3600" dirty="0">
                <a:solidFill>
                  <a:srgbClr val="0070C0"/>
                </a:solidFill>
                <a:latin typeface="Comic Sans MS" pitchFamily="66" charset="0"/>
                <a:cs typeface="Arial" pitchFamily="34" charset="0"/>
              </a:rPr>
              <a:t> </a:t>
            </a:r>
            <a:r>
              <a:rPr lang="en-US" sz="3600" dirty="0" err="1" smtClean="0">
                <a:solidFill>
                  <a:srgbClr val="0070C0"/>
                </a:solidFill>
                <a:latin typeface="Comic Sans MS" pitchFamily="66" charset="0"/>
                <a:cs typeface="Arial" pitchFamily="34" charset="0"/>
              </a:rPr>
              <a:t>σοφ</a:t>
            </a:r>
            <a:r>
              <a:rPr lang="el-GR" sz="3600" dirty="0" smtClean="0">
                <a:solidFill>
                  <a:srgbClr val="0070C0"/>
                </a:solidFill>
                <a:latin typeface="Comic Sans MS" pitchFamily="66" charset="0"/>
                <a:cs typeface="Arial" pitchFamily="34" charset="0"/>
              </a:rPr>
              <a:t>ί</a:t>
            </a:r>
            <a:r>
              <a:rPr lang="en-US" sz="3600" dirty="0" smtClean="0">
                <a:solidFill>
                  <a:srgbClr val="0070C0"/>
                </a:solidFill>
                <a:latin typeface="Comic Sans MS" pitchFamily="66" charset="0"/>
                <a:cs typeface="Arial" pitchFamily="34" charset="0"/>
              </a:rPr>
              <a:t>α</a:t>
            </a:r>
            <a:r>
              <a:rPr lang="en-US" sz="3600" dirty="0">
                <a:solidFill>
                  <a:srgbClr val="0070C0"/>
                </a:solidFill>
                <a:latin typeface="Comic Sans MS" pitchFamily="66" charset="0"/>
                <a:cs typeface="Arial" pitchFamily="34" charset="0"/>
              </a:rPr>
              <a:t>. </a:t>
            </a:r>
            <a:endParaRPr lang="en-US" sz="3600" b="1" dirty="0">
              <a:solidFill>
                <a:srgbClr val="0070C0"/>
              </a:solidFill>
              <a:latin typeface="Arial" pitchFamily="34" charset="0"/>
              <a:cs typeface="Arial" pitchFamily="34" charset="0"/>
            </a:endParaRPr>
          </a:p>
          <a:p>
            <a:pPr algn="just"/>
            <a:endParaRPr lang="el-GR" sz="3600" dirty="0" smtClean="0">
              <a:solidFill>
                <a:srgbClr val="0070C0"/>
              </a:solidFill>
              <a:latin typeface="Comic Sans MS" pitchFamily="66" charset="0"/>
            </a:endParaRPr>
          </a:p>
          <a:p>
            <a:pPr algn="just"/>
            <a:r>
              <a:rPr lang="el-GR" sz="3600" dirty="0" smtClean="0">
                <a:solidFill>
                  <a:srgbClr val="0070C0"/>
                </a:solidFill>
                <a:latin typeface="Comic Sans MS" pitchFamily="66" charset="0"/>
              </a:rPr>
              <a:t>Κάθε </a:t>
            </a:r>
            <a:r>
              <a:rPr lang="el-GR" sz="3600" dirty="0">
                <a:solidFill>
                  <a:srgbClr val="0070C0"/>
                </a:solidFill>
                <a:latin typeface="Comic Sans MS" pitchFamily="66" charset="0"/>
              </a:rPr>
              <a:t>μύθος έχει και ένα ηθικό δίδαγμα και για τον λόγο αυτό χρησιμοποιούνται αιώνες τώρα για την διαπαιδαγώγηση των παιδιών.</a:t>
            </a: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457200"/>
            <a:ext cx="2408237" cy="317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descr="https://encrypted-tbn0.gstatic.com/images?q=tbn:ANd9GcQ-6JCb5FSRrMqZg9IdCcC58tuuN1LYl20zTpz4nT5TWxkJOt0T">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4800" y="3884295"/>
            <a:ext cx="2133600" cy="2440305"/>
          </a:xfrm>
          <a:prstGeom prst="rect">
            <a:avLst/>
          </a:prstGeom>
          <a:noFill/>
          <a:ln w="127000">
            <a:solidFill>
              <a:schemeClr val="accent5">
                <a:lumMod val="50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72552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arklebox.co.uk/3971-3980/_wp_generated/pp2254159b_02.jpg">
            <a:hlinkClick r:id="rId2"/>
          </p:cNvPr>
          <p:cNvPicPr>
            <a:picLocks noChangeAspect="1" noChangeArrowheads="1"/>
          </p:cNvPicPr>
          <p:nvPr/>
        </p:nvPicPr>
        <p:blipFill>
          <a:blip r:embed="rId3" cstate="print"/>
          <a:srcRect/>
          <a:stretch>
            <a:fillRect/>
          </a:stretch>
        </p:blipFill>
        <p:spPr bwMode="auto">
          <a:xfrm>
            <a:off x="-685800" y="-609600"/>
            <a:ext cx="10439400" cy="8229600"/>
          </a:xfrm>
          <a:prstGeom prst="rect">
            <a:avLst/>
          </a:prstGeom>
          <a:noFill/>
        </p:spPr>
      </p:pic>
      <p:sp>
        <p:nvSpPr>
          <p:cNvPr id="4" name="TextBox 3"/>
          <p:cNvSpPr txBox="1"/>
          <p:nvPr/>
        </p:nvSpPr>
        <p:spPr>
          <a:xfrm>
            <a:off x="838200" y="942231"/>
            <a:ext cx="7543800" cy="5001369"/>
          </a:xfrm>
          <a:prstGeom prst="rect">
            <a:avLst/>
          </a:prstGeom>
          <a:noFill/>
        </p:spPr>
        <p:txBody>
          <a:bodyPr wrap="square" rtlCol="0">
            <a:spAutoFit/>
          </a:bodyPr>
          <a:lstStyle/>
          <a:p>
            <a:pPr algn="just"/>
            <a:r>
              <a:rPr lang="el-GR" sz="2900" dirty="0" smtClean="0">
                <a:solidFill>
                  <a:srgbClr val="0070C0"/>
                </a:solidFill>
              </a:rPr>
              <a:t>Οι μαθητές της Β΄ τάξης παρουσιάζουν δημοφιλείς μύθους του Αισώπου και τα </a:t>
            </a:r>
            <a:r>
              <a:rPr lang="el-GR" sz="2900" b="1" u="sng" dirty="0" smtClean="0">
                <a:solidFill>
                  <a:srgbClr val="0070C0"/>
                </a:solidFill>
                <a:effectLst>
                  <a:outerShdw blurRad="38100" dist="38100" dir="2700000" algn="tl">
                    <a:srgbClr val="000000">
                      <a:alpha val="43137"/>
                    </a:srgbClr>
                  </a:outerShdw>
                </a:effectLst>
              </a:rPr>
              <a:t>ηθικά</a:t>
            </a:r>
            <a:r>
              <a:rPr lang="el-GR" sz="2900" dirty="0" smtClean="0">
                <a:solidFill>
                  <a:srgbClr val="0070C0"/>
                </a:solidFill>
              </a:rPr>
              <a:t> τους </a:t>
            </a:r>
            <a:r>
              <a:rPr lang="el-GR" sz="2900" b="1" u="sng" dirty="0" smtClean="0">
                <a:solidFill>
                  <a:srgbClr val="0070C0"/>
                </a:solidFill>
                <a:effectLst>
                  <a:outerShdw blurRad="38100" dist="38100" dir="2700000" algn="tl">
                    <a:srgbClr val="000000">
                      <a:alpha val="43137"/>
                    </a:srgbClr>
                  </a:outerShdw>
                </a:effectLst>
              </a:rPr>
              <a:t>διδάγματα</a:t>
            </a:r>
            <a:r>
              <a:rPr lang="el-GR" sz="2900" dirty="0" smtClean="0">
                <a:solidFill>
                  <a:srgbClr val="0070C0"/>
                </a:solidFill>
              </a:rPr>
              <a:t> με σκοπό την ανάδειξη των παραδοσιακών αρχών και αξιών του λαού μας (</a:t>
            </a:r>
            <a:r>
              <a:rPr lang="el-GR" sz="2900" i="1" dirty="0" smtClean="0">
                <a:solidFill>
                  <a:srgbClr val="0070C0"/>
                </a:solidFill>
                <a:effectLst>
                  <a:outerShdw blurRad="38100" dist="38100" dir="2700000" algn="tl">
                    <a:srgbClr val="000000">
                      <a:alpha val="43137"/>
                    </a:srgbClr>
                  </a:outerShdw>
                </a:effectLst>
              </a:rPr>
              <a:t>αλληλοκατανόηση,</a:t>
            </a:r>
            <a:r>
              <a:rPr lang="en-US" sz="2900" i="1" dirty="0" smtClean="0">
                <a:solidFill>
                  <a:srgbClr val="0070C0"/>
                </a:solidFill>
                <a:effectLst>
                  <a:outerShdw blurRad="38100" dist="38100" dir="2700000" algn="tl">
                    <a:srgbClr val="000000">
                      <a:alpha val="43137"/>
                    </a:srgbClr>
                  </a:outerShdw>
                </a:effectLst>
              </a:rPr>
              <a:t> </a:t>
            </a:r>
            <a:r>
              <a:rPr lang="el-GR" sz="2900" i="1" dirty="0">
                <a:solidFill>
                  <a:srgbClr val="0070C0"/>
                </a:solidFill>
                <a:effectLst>
                  <a:outerShdw blurRad="38100" dist="38100" dir="2700000" algn="tl">
                    <a:srgbClr val="000000">
                      <a:alpha val="43137"/>
                    </a:srgbClr>
                  </a:outerShdw>
                </a:effectLst>
              </a:rPr>
              <a:t>σεβασμός</a:t>
            </a:r>
            <a:r>
              <a:rPr lang="el-GR" sz="2900" dirty="0">
                <a:solidFill>
                  <a:srgbClr val="0070C0"/>
                </a:solidFill>
              </a:rPr>
              <a:t>, </a:t>
            </a:r>
            <a:r>
              <a:rPr lang="el-GR" sz="2900" i="1" dirty="0" smtClean="0">
                <a:solidFill>
                  <a:srgbClr val="0070C0"/>
                </a:solidFill>
                <a:effectLst>
                  <a:outerShdw blurRad="38100" dist="38100" dir="2700000" algn="tl">
                    <a:srgbClr val="000000">
                      <a:alpha val="43137"/>
                    </a:srgbClr>
                  </a:outerShdw>
                </a:effectLst>
              </a:rPr>
              <a:t>συνεργασία, εμπιστοσύνη</a:t>
            </a:r>
            <a:r>
              <a:rPr lang="el-GR" sz="2900" dirty="0" smtClean="0">
                <a:solidFill>
                  <a:srgbClr val="0070C0"/>
                </a:solidFill>
              </a:rPr>
              <a:t>, </a:t>
            </a:r>
            <a:r>
              <a:rPr lang="el-GR" sz="2900" i="1" dirty="0">
                <a:solidFill>
                  <a:srgbClr val="0070C0"/>
                </a:solidFill>
                <a:effectLst>
                  <a:outerShdw blurRad="38100" dist="38100" dir="2700000" algn="tl">
                    <a:srgbClr val="000000">
                      <a:alpha val="43137"/>
                    </a:srgbClr>
                  </a:outerShdw>
                </a:effectLst>
              </a:rPr>
              <a:t>αγάπη,</a:t>
            </a:r>
            <a:r>
              <a:rPr lang="en-US" sz="2900" i="1" dirty="0">
                <a:solidFill>
                  <a:srgbClr val="0070C0"/>
                </a:solidFill>
                <a:effectLst>
                  <a:outerShdw blurRad="38100" dist="38100" dir="2700000" algn="tl">
                    <a:srgbClr val="000000">
                      <a:alpha val="43137"/>
                    </a:srgbClr>
                  </a:outerShdw>
                </a:effectLst>
              </a:rPr>
              <a:t> </a:t>
            </a:r>
            <a:r>
              <a:rPr lang="el-GR" sz="2900" i="1" dirty="0">
                <a:solidFill>
                  <a:srgbClr val="0070C0"/>
                </a:solidFill>
                <a:effectLst>
                  <a:outerShdw blurRad="38100" dist="38100" dir="2700000" algn="tl">
                    <a:srgbClr val="000000">
                      <a:alpha val="43137"/>
                    </a:srgbClr>
                  </a:outerShdw>
                </a:effectLst>
              </a:rPr>
              <a:t>φιλία</a:t>
            </a:r>
            <a:r>
              <a:rPr lang="el-GR" sz="2900" dirty="0">
                <a:solidFill>
                  <a:srgbClr val="0070C0"/>
                </a:solidFill>
              </a:rPr>
              <a:t>,</a:t>
            </a:r>
            <a:r>
              <a:rPr lang="el-GR" sz="2900" i="1" dirty="0">
                <a:solidFill>
                  <a:srgbClr val="0070C0"/>
                </a:solidFill>
                <a:effectLst>
                  <a:outerShdw blurRad="38100" dist="38100" dir="2700000" algn="tl">
                    <a:srgbClr val="000000">
                      <a:alpha val="43137"/>
                    </a:srgbClr>
                  </a:outerShdw>
                </a:effectLst>
              </a:rPr>
              <a:t> αλληλεγγύη</a:t>
            </a:r>
            <a:r>
              <a:rPr lang="el-GR" sz="2900" i="1" dirty="0" smtClean="0">
                <a:solidFill>
                  <a:srgbClr val="0070C0"/>
                </a:solidFill>
                <a:effectLst>
                  <a:outerShdw blurRad="38100" dist="38100" dir="2700000" algn="tl">
                    <a:srgbClr val="000000">
                      <a:alpha val="43137"/>
                    </a:srgbClr>
                  </a:outerShdw>
                </a:effectLst>
              </a:rPr>
              <a:t>, ειλικρίνια</a:t>
            </a:r>
            <a:r>
              <a:rPr lang="el-GR" sz="2900" dirty="0" smtClean="0">
                <a:solidFill>
                  <a:srgbClr val="0070C0"/>
                </a:solidFill>
              </a:rPr>
              <a:t>, </a:t>
            </a:r>
            <a:r>
              <a:rPr lang="el-GR" sz="2900" i="1" dirty="0" smtClean="0">
                <a:solidFill>
                  <a:srgbClr val="0070C0"/>
                </a:solidFill>
                <a:effectLst>
                  <a:outerShdw blurRad="38100" dist="38100" dir="2700000" algn="tl">
                    <a:srgbClr val="000000">
                      <a:alpha val="43137"/>
                    </a:srgbClr>
                  </a:outerShdw>
                </a:effectLst>
              </a:rPr>
              <a:t>φιλοξενία</a:t>
            </a:r>
            <a:r>
              <a:rPr lang="el-GR" sz="2900" dirty="0" smtClean="0">
                <a:solidFill>
                  <a:srgbClr val="0070C0"/>
                </a:solidFill>
              </a:rPr>
              <a:t>), στα πλαίσια του 2</a:t>
            </a:r>
            <a:r>
              <a:rPr lang="el-GR" sz="2900" baseline="30000" dirty="0" smtClean="0">
                <a:solidFill>
                  <a:srgbClr val="0070C0"/>
                </a:solidFill>
              </a:rPr>
              <a:t>ου</a:t>
            </a:r>
            <a:r>
              <a:rPr lang="el-GR" sz="2900" dirty="0" smtClean="0">
                <a:solidFill>
                  <a:srgbClr val="0070C0"/>
                </a:solidFill>
              </a:rPr>
              <a:t> στόχου της φετινής σχολικής χρονιάς: «</a:t>
            </a:r>
            <a:r>
              <a:rPr lang="el-GR" sz="2900" b="1" dirty="0" smtClean="0">
                <a:solidFill>
                  <a:srgbClr val="0070C0"/>
                </a:solidFill>
                <a:effectLst>
                  <a:outerShdw blurRad="38100" dist="38100" dir="2700000" algn="tl">
                    <a:srgbClr val="000000">
                      <a:alpha val="43137"/>
                    </a:srgbClr>
                  </a:outerShdw>
                </a:effectLst>
              </a:rPr>
              <a:t>Η καλλιέργεια της ενεργού πολιτότητας με έμφαση στην κοινωνική αλληλεγγύη</a:t>
            </a:r>
            <a:r>
              <a:rPr lang="el-GR" sz="2900" dirty="0" smtClean="0">
                <a:solidFill>
                  <a:srgbClr val="0070C0"/>
                </a:solidFill>
              </a:rPr>
              <a:t>». </a:t>
            </a:r>
            <a:endParaRPr lang="en-US" sz="2900" dirty="0">
              <a:solidFill>
                <a:srgbClr val="0070C0"/>
              </a:solidFill>
            </a:endParaRPr>
          </a:p>
        </p:txBody>
      </p:sp>
    </p:spTree>
    <p:extLst>
      <p:ext uri="{BB962C8B-B14F-4D97-AF65-F5344CB8AC3E}">
        <p14:creationId xmlns="" xmlns:p14="http://schemas.microsoft.com/office/powerpoint/2010/main" val="1299523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squidoocdn.com/resize/squidoo_images/590/draft_lens17708442module150933581photo_1_1308417490colorfulpageborder1.png">
            <a:hlinkClick r:id="rId2"/>
          </p:cNvPr>
          <p:cNvPicPr>
            <a:picLocks noChangeAspect="1" noChangeArrowheads="1"/>
          </p:cNvPicPr>
          <p:nvPr/>
        </p:nvPicPr>
        <p:blipFill>
          <a:blip r:embed="rId3" cstate="print"/>
          <a:srcRect/>
          <a:stretch>
            <a:fillRect/>
          </a:stretch>
        </p:blipFill>
        <p:spPr bwMode="auto">
          <a:xfrm rot="5400000">
            <a:off x="1123803" y="-1123804"/>
            <a:ext cx="6896392" cy="9144001"/>
          </a:xfrm>
          <a:prstGeom prst="rect">
            <a:avLst/>
          </a:prstGeom>
          <a:noFill/>
        </p:spPr>
      </p:pic>
      <p:sp>
        <p:nvSpPr>
          <p:cNvPr id="4" name="TextBox 3"/>
          <p:cNvSpPr txBox="1"/>
          <p:nvPr/>
        </p:nvSpPr>
        <p:spPr>
          <a:xfrm>
            <a:off x="381000" y="381000"/>
            <a:ext cx="8305800" cy="5693866"/>
          </a:xfrm>
          <a:prstGeom prst="rect">
            <a:avLst/>
          </a:prstGeom>
          <a:noFill/>
        </p:spPr>
        <p:txBody>
          <a:bodyPr wrap="square" rtlCol="0">
            <a:spAutoFit/>
          </a:bodyPr>
          <a:lstStyle/>
          <a:p>
            <a:pPr algn="ctr"/>
            <a:r>
              <a:rPr lang="el-GR" sz="2600" b="1" dirty="0" smtClean="0">
                <a:solidFill>
                  <a:srgbClr val="009644"/>
                </a:solidFill>
                <a:effectLst>
                  <a:outerShdw blurRad="38100" dist="38100" dir="2700000" algn="tl">
                    <a:srgbClr val="000000">
                      <a:alpha val="43137"/>
                    </a:srgbClr>
                  </a:outerShdw>
                </a:effectLst>
              </a:rPr>
              <a:t>0 ψεύτης βοσκός</a:t>
            </a:r>
          </a:p>
          <a:p>
            <a:pPr algn="ctr"/>
            <a:endParaRPr lang="el-GR" sz="2600" b="1" dirty="0" smtClean="0">
              <a:solidFill>
                <a:srgbClr val="009644"/>
              </a:solidFill>
              <a:effectLst>
                <a:outerShdw blurRad="38100" dist="38100" dir="2700000" algn="tl">
                  <a:srgbClr val="000000">
                    <a:alpha val="43137"/>
                  </a:srgbClr>
                </a:outerShdw>
              </a:effectLst>
            </a:endParaRPr>
          </a:p>
          <a:p>
            <a:pPr algn="just"/>
            <a:r>
              <a:rPr lang="el-GR" sz="2600" dirty="0" smtClean="0">
                <a:solidFill>
                  <a:srgbClr val="009644"/>
                </a:solidFill>
                <a:effectLst>
                  <a:outerShdw blurRad="38100" dist="38100" dir="2700000" algn="tl">
                    <a:srgbClr val="000000">
                      <a:alpha val="43137"/>
                    </a:srgbClr>
                  </a:outerShdw>
                </a:effectLst>
              </a:rPr>
              <a:t>Μια φορά κι έναν καιρό ήταν ένας βοσκός, που είχε μερικά πρόβατα. Μια μέρα ο βοσκός είπε να κάνει ένα αστείο. Βγήκε και φώναξε: «Βοήθεια, βοήθεια, λύκοι στα πρόβατά μου!» Οι χωριανοί έτρεξαν να τον βοηθήσουν, αλλά αυτός γέλαγε και τους κοροΐδευε. Αυτό το αστείο το έκανε ξανά και ξανά. Οι χωριανοί θύμωσαν πολύ. Μια μέρα, όμως, ήσθαν στ΄αλήθεια λύκοι. Ο βοσκός κάλεσε βοήθεια, όμως κανένας δεν τον πίστεψε. Έτσι, οι λύκοι έφαγαν τα πρόβατά του...</a:t>
            </a:r>
          </a:p>
          <a:p>
            <a:pPr algn="just"/>
            <a:r>
              <a:rPr lang="el-GR" sz="2600" b="1" u="sng" dirty="0" smtClean="0">
                <a:solidFill>
                  <a:srgbClr val="009644"/>
                </a:solidFill>
                <a:effectLst>
                  <a:outerShdw blurRad="38100" dist="38100" dir="2700000" algn="tl">
                    <a:srgbClr val="000000">
                      <a:alpha val="43137"/>
                    </a:srgbClr>
                  </a:outerShdw>
                </a:effectLst>
              </a:rPr>
              <a:t>Ηθικό Δίδαγμα</a:t>
            </a:r>
            <a:r>
              <a:rPr lang="el-GR" sz="2600" b="1" dirty="0" smtClean="0">
                <a:solidFill>
                  <a:srgbClr val="009644"/>
                </a:solidFill>
                <a:effectLst>
                  <a:outerShdw blurRad="38100" dist="38100" dir="2700000" algn="tl">
                    <a:srgbClr val="000000">
                      <a:alpha val="43137"/>
                    </a:srgbClr>
                  </a:outerShdw>
                </a:effectLst>
              </a:rPr>
              <a:t>: </a:t>
            </a:r>
            <a:r>
              <a:rPr lang="el-GR" sz="2600" dirty="0" smtClean="0">
                <a:solidFill>
                  <a:srgbClr val="009644"/>
                </a:solidFill>
                <a:effectLst>
                  <a:outerShdw blurRad="38100" dist="38100" dir="2700000" algn="tl">
                    <a:srgbClr val="000000">
                      <a:alpha val="43137"/>
                    </a:srgbClr>
                  </a:outerShdw>
                </a:effectLst>
              </a:rPr>
              <a:t>Δεν πρέπει να λέμε ψέματα ποτέ γιατί όταν θα έρθει η στιγμή να πούμε την αλήθεια δε θα μας πιστέψει κανείς</a:t>
            </a:r>
            <a:r>
              <a:rPr lang="el-GR" sz="2600" dirty="0" smtClean="0">
                <a:solidFill>
                  <a:srgbClr val="009644"/>
                </a:solidFill>
                <a:effectLst>
                  <a:outerShdw blurRad="38100" dist="38100" dir="2700000" algn="tl">
                    <a:srgbClr val="000000">
                      <a:alpha val="43137"/>
                    </a:srgbClr>
                  </a:outerShdw>
                </a:effectLst>
              </a:rPr>
              <a:t>!</a:t>
            </a:r>
            <a:endParaRPr lang="el-GR" sz="2600" dirty="0" smtClean="0">
              <a:solidFill>
                <a:srgbClr val="009644"/>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27265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squidoocdn.com/resize/squidoo_images/590/draft_lens17708442module150933581photo_1_1308417490colorfulpageborder1.png">
            <a:hlinkClick r:id="rId2"/>
          </p:cNvPr>
          <p:cNvPicPr>
            <a:picLocks noChangeAspect="1" noChangeArrowheads="1"/>
          </p:cNvPicPr>
          <p:nvPr/>
        </p:nvPicPr>
        <p:blipFill>
          <a:blip r:embed="rId3" cstate="print"/>
          <a:srcRect/>
          <a:stretch>
            <a:fillRect/>
          </a:stretch>
        </p:blipFill>
        <p:spPr bwMode="auto">
          <a:xfrm rot="5400000">
            <a:off x="1123803" y="-1123804"/>
            <a:ext cx="6896392" cy="9144001"/>
          </a:xfrm>
          <a:prstGeom prst="rect">
            <a:avLst/>
          </a:prstGeom>
          <a:noFill/>
        </p:spPr>
      </p:pic>
      <p:sp>
        <p:nvSpPr>
          <p:cNvPr id="4" name="TextBox 3"/>
          <p:cNvSpPr txBox="1"/>
          <p:nvPr/>
        </p:nvSpPr>
        <p:spPr>
          <a:xfrm>
            <a:off x="381000" y="381000"/>
            <a:ext cx="8305800" cy="5693866"/>
          </a:xfrm>
          <a:prstGeom prst="rect">
            <a:avLst/>
          </a:prstGeom>
          <a:noFill/>
        </p:spPr>
        <p:txBody>
          <a:bodyPr wrap="square" rtlCol="0">
            <a:spAutoFit/>
          </a:bodyPr>
          <a:lstStyle/>
          <a:p>
            <a:pPr algn="ctr"/>
            <a:r>
              <a:rPr lang="el-GR" sz="2600" b="1" dirty="0" smtClean="0">
                <a:solidFill>
                  <a:srgbClr val="0070C0"/>
                </a:solidFill>
                <a:effectLst>
                  <a:outerShdw blurRad="38100" dist="38100" dir="2700000" algn="tl">
                    <a:srgbClr val="000000">
                      <a:alpha val="43137"/>
                    </a:srgbClr>
                  </a:outerShdw>
                </a:effectLst>
              </a:rPr>
              <a:t>0 λαγός και η χελώνα</a:t>
            </a:r>
          </a:p>
          <a:p>
            <a:pPr algn="just"/>
            <a:r>
              <a:rPr lang="el-GR" sz="2600" dirty="0" smtClean="0">
                <a:solidFill>
                  <a:srgbClr val="0070C0"/>
                </a:solidFill>
                <a:effectLst>
                  <a:outerShdw blurRad="38100" dist="38100" dir="2700000" algn="tl">
                    <a:srgbClr val="000000">
                      <a:alpha val="43137"/>
                    </a:srgbClr>
                  </a:outerShdw>
                </a:effectLst>
              </a:rPr>
              <a:t>Μια φορά κι έναν καιρό, ζούσαν στο δάσος μια χελώνα κι ένας λαγός, που ήταν πολύ καλοί φίλοι. Η χελώνα στενοχωριόταν, όμως, συχνά με τον λαγό γιατί συνεχώς την κοροΐδευε ότι ήταν πολύ αργή. Μια μέρα αποφάσισαν να κάνουν διαγωνισμό στο τρέξιμο. Ο λαγός προχώρησε μπροστά πολύ γρήγορα κι όταν κοίταξε πίσω δεν έβλεπε τη χελώνα. Κάθισε κάτω από ένα δέντρο να ξεκουραστεί για λίγο, όμως αποκοιμήθηκε. Όταν ξύπνησε ήταν πια αργά. Η χελώνα είχε ήδη φτάσει στο τέρμα πρώτη!</a:t>
            </a:r>
          </a:p>
          <a:p>
            <a:pPr algn="just"/>
            <a:r>
              <a:rPr lang="el-GR" sz="2600" b="1" u="sng" dirty="0" smtClean="0">
                <a:solidFill>
                  <a:srgbClr val="0070C0"/>
                </a:solidFill>
                <a:effectLst>
                  <a:outerShdw blurRad="38100" dist="38100" dir="2700000" algn="tl">
                    <a:srgbClr val="000000">
                      <a:alpha val="43137"/>
                    </a:srgbClr>
                  </a:outerShdw>
                </a:effectLst>
              </a:rPr>
              <a:t>Ηθικό Δίδαγμα</a:t>
            </a:r>
            <a:r>
              <a:rPr lang="el-GR" sz="2600" b="1" dirty="0" smtClean="0">
                <a:solidFill>
                  <a:srgbClr val="0070C0"/>
                </a:solidFill>
                <a:effectLst>
                  <a:outerShdw blurRad="38100" dist="38100" dir="2700000" algn="tl">
                    <a:srgbClr val="000000">
                      <a:alpha val="43137"/>
                    </a:srgbClr>
                  </a:outerShdw>
                </a:effectLst>
              </a:rPr>
              <a:t>: Μην υποτιμάς ποτέ τις δυνατότητες των άλλων ανθρώπων</a:t>
            </a:r>
            <a:r>
              <a:rPr lang="el-GR" sz="2600" dirty="0" smtClean="0">
                <a:solidFill>
                  <a:srgbClr val="0070C0"/>
                </a:solidFill>
                <a:effectLst>
                  <a:outerShdw blurRad="38100" dist="38100" dir="2700000" algn="tl">
                    <a:srgbClr val="000000">
                      <a:alpha val="43137"/>
                    </a:srgbClr>
                  </a:outerShdw>
                </a:effectLst>
              </a:rPr>
              <a:t>! </a:t>
            </a:r>
            <a:r>
              <a:rPr lang="el-GR" sz="2600" b="1" dirty="0" smtClean="0">
                <a:solidFill>
                  <a:srgbClr val="0070C0"/>
                </a:solidFill>
                <a:effectLst>
                  <a:outerShdw blurRad="38100" dist="38100" dir="2700000" algn="tl">
                    <a:srgbClr val="000000">
                      <a:alpha val="43137"/>
                    </a:srgbClr>
                  </a:outerShdw>
                </a:effectLst>
              </a:rPr>
              <a:t>Ακόμα κι εκείνων που μοιάζουν πιο αδύναμοι από εσένα!</a:t>
            </a:r>
            <a:r>
              <a:rPr lang="en-US" sz="2600" b="1" dirty="0" smtClean="0">
                <a:solidFill>
                  <a:srgbClr val="0070C0"/>
                </a:solidFill>
                <a:effectLst>
                  <a:outerShdw blurRad="38100" dist="38100" dir="2700000" algn="tl">
                    <a:srgbClr val="000000">
                      <a:alpha val="43137"/>
                    </a:srgbClr>
                  </a:outerShdw>
                </a:effectLst>
              </a:rPr>
              <a:t> </a:t>
            </a:r>
            <a:r>
              <a:rPr lang="el-GR" sz="2600" b="1" dirty="0" smtClean="0">
                <a:solidFill>
                  <a:srgbClr val="0070C0"/>
                </a:solidFill>
                <a:effectLst>
                  <a:outerShdw blurRad="38100" dist="38100" dir="2700000" algn="tl">
                    <a:srgbClr val="000000">
                      <a:alpha val="43137"/>
                    </a:srgbClr>
                  </a:outerShdw>
                </a:effectLst>
              </a:rPr>
              <a:t> </a:t>
            </a:r>
            <a:endParaRPr lang="el-GR" sz="2000" b="1" dirty="0" smtClean="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27265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squidoocdn.com/resize/squidoo_images/590/draft_lens17708442module150933581photo_1_1308417490colorfulpageborder1.png">
            <a:hlinkClick r:id="rId2"/>
          </p:cNvPr>
          <p:cNvPicPr>
            <a:picLocks noChangeAspect="1" noChangeArrowheads="1"/>
          </p:cNvPicPr>
          <p:nvPr/>
        </p:nvPicPr>
        <p:blipFill>
          <a:blip r:embed="rId3" cstate="print"/>
          <a:srcRect/>
          <a:stretch>
            <a:fillRect/>
          </a:stretch>
        </p:blipFill>
        <p:spPr bwMode="auto">
          <a:xfrm rot="5400000">
            <a:off x="1123803" y="-1123804"/>
            <a:ext cx="6896392" cy="9144001"/>
          </a:xfrm>
          <a:prstGeom prst="rect">
            <a:avLst/>
          </a:prstGeom>
          <a:noFill/>
        </p:spPr>
      </p:pic>
      <p:sp>
        <p:nvSpPr>
          <p:cNvPr id="4" name="TextBox 3"/>
          <p:cNvSpPr txBox="1"/>
          <p:nvPr/>
        </p:nvSpPr>
        <p:spPr>
          <a:xfrm>
            <a:off x="381000" y="381000"/>
            <a:ext cx="8305800" cy="5632311"/>
          </a:xfrm>
          <a:prstGeom prst="rect">
            <a:avLst/>
          </a:prstGeom>
          <a:noFill/>
        </p:spPr>
        <p:txBody>
          <a:bodyPr wrap="square" rtlCol="0">
            <a:spAutoFit/>
          </a:bodyPr>
          <a:lstStyle/>
          <a:p>
            <a:pPr algn="ctr"/>
            <a:r>
              <a:rPr lang="el-GR" sz="2400" b="1" dirty="0" smtClean="0">
                <a:solidFill>
                  <a:srgbClr val="C89800"/>
                </a:solidFill>
                <a:effectLst>
                  <a:outerShdw blurRad="38100" dist="38100" dir="2700000" algn="tl">
                    <a:srgbClr val="000000">
                      <a:alpha val="43137"/>
                    </a:srgbClr>
                  </a:outerShdw>
                </a:effectLst>
              </a:rPr>
              <a:t>0 πίθηκος που έγινε βασιλιάς</a:t>
            </a:r>
          </a:p>
          <a:p>
            <a:pPr algn="just"/>
            <a:r>
              <a:rPr lang="el-GR" sz="2400" dirty="0" smtClean="0">
                <a:solidFill>
                  <a:srgbClr val="C89800"/>
                </a:solidFill>
                <a:effectLst>
                  <a:outerShdw blurRad="38100" dist="38100" dir="2700000" algn="tl">
                    <a:srgbClr val="000000">
                      <a:alpha val="43137"/>
                    </a:srgbClr>
                  </a:outerShdw>
                </a:effectLst>
              </a:rPr>
              <a:t>Τα ζώα τσακώνονταν για το ποιος θα μπει βασιλιάς, όταν πέθανε το λιοντάρι. Στο τέλος, συμφώνησαν ότι έπρεπε να μπει το ζώο που θα του ταίριαζε η κορώνα. Αυτό το ζώο ήταν ο πίθηκος. Η αλεπού δυσαρεστήθηκε και για να γελειοποιήσει τον πίθηκο, τον έστειλε να βρει ένα θησαυρό. Αντί αυτού, ο πίθηκος πιάστηκε σε μια παγίδα. Η πονηρή αλεπού τότε φώναξε: «Να ποιον διαλέξαμε για βασιλιά. Έναν κουτό.» Τότε το ελάφι διερωτήθηκε τι θα γίνει. Έτσι, η αλεπού πρότεινε να μη φορεί κανείς κορώνα για να μη ζηλεύουν οι υπόλοιποι. Και από τότε τα ζώα ζουν χωρίς βασιλιά!</a:t>
            </a:r>
          </a:p>
          <a:p>
            <a:pPr algn="just"/>
            <a:r>
              <a:rPr lang="el-GR" sz="2400" b="1" u="sng" dirty="0" smtClean="0">
                <a:solidFill>
                  <a:srgbClr val="C89800"/>
                </a:solidFill>
                <a:effectLst>
                  <a:outerShdw blurRad="38100" dist="38100" dir="2700000" algn="tl">
                    <a:srgbClr val="000000">
                      <a:alpha val="43137"/>
                    </a:srgbClr>
                  </a:outerShdw>
                </a:effectLst>
              </a:rPr>
              <a:t>Ηθικό Δίδαγμα</a:t>
            </a:r>
            <a:r>
              <a:rPr lang="el-GR" sz="2400" b="1" dirty="0" smtClean="0">
                <a:solidFill>
                  <a:srgbClr val="C89800"/>
                </a:solidFill>
                <a:effectLst>
                  <a:outerShdw blurRad="38100" dist="38100" dir="2700000" algn="tl">
                    <a:srgbClr val="000000">
                      <a:alpha val="43137"/>
                    </a:srgbClr>
                  </a:outerShdw>
                </a:effectLst>
              </a:rPr>
              <a:t>: Δεν πρέπει να τσακωνόμαστε για τις θέσεις και τα αξιώματα, αλλά πρέπει να επιλέγουμε τους καλύτερους για να μας κυβερνούν</a:t>
            </a:r>
            <a:r>
              <a:rPr lang="el-GR" sz="2400" dirty="0" smtClean="0">
                <a:solidFill>
                  <a:srgbClr val="C89800"/>
                </a:solidFill>
                <a:effectLst>
                  <a:outerShdw blurRad="38100" dist="38100" dir="2700000" algn="tl">
                    <a:srgbClr val="000000">
                      <a:alpha val="43137"/>
                    </a:srgbClr>
                  </a:outerShdw>
                </a:effectLst>
              </a:rPr>
              <a:t>!</a:t>
            </a:r>
            <a:endParaRPr lang="el-GR" sz="2400" dirty="0" smtClean="0">
              <a:solidFill>
                <a:srgbClr val="C898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27265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squidoocdn.com/resize/squidoo_images/590/draft_lens17708442module150933581photo_1_1308417490colorfulpageborder1.png">
            <a:hlinkClick r:id="rId2"/>
          </p:cNvPr>
          <p:cNvPicPr>
            <a:picLocks noChangeAspect="1" noChangeArrowheads="1"/>
          </p:cNvPicPr>
          <p:nvPr/>
        </p:nvPicPr>
        <p:blipFill>
          <a:blip r:embed="rId3" cstate="print"/>
          <a:srcRect/>
          <a:stretch>
            <a:fillRect/>
          </a:stretch>
        </p:blipFill>
        <p:spPr bwMode="auto">
          <a:xfrm rot="5400000">
            <a:off x="1123803" y="-1123804"/>
            <a:ext cx="6896392" cy="9144001"/>
          </a:xfrm>
          <a:prstGeom prst="rect">
            <a:avLst/>
          </a:prstGeom>
          <a:noFill/>
        </p:spPr>
      </p:pic>
      <p:sp>
        <p:nvSpPr>
          <p:cNvPr id="4" name="TextBox 3"/>
          <p:cNvSpPr txBox="1"/>
          <p:nvPr/>
        </p:nvSpPr>
        <p:spPr>
          <a:xfrm>
            <a:off x="381000" y="381000"/>
            <a:ext cx="8305800" cy="5632311"/>
          </a:xfrm>
          <a:prstGeom prst="rect">
            <a:avLst/>
          </a:prstGeom>
          <a:noFill/>
        </p:spPr>
        <p:txBody>
          <a:bodyPr wrap="square" rtlCol="0">
            <a:spAutoFit/>
          </a:bodyPr>
          <a:lstStyle/>
          <a:p>
            <a:pPr algn="ctr"/>
            <a:r>
              <a:rPr lang="el-GR" sz="2400" b="1" dirty="0" smtClean="0">
                <a:solidFill>
                  <a:srgbClr val="FF0000"/>
                </a:solidFill>
                <a:effectLst>
                  <a:outerShdw blurRad="38100" dist="38100" dir="2700000" algn="tl">
                    <a:srgbClr val="000000">
                      <a:alpha val="43137"/>
                    </a:srgbClr>
                  </a:outerShdw>
                </a:effectLst>
              </a:rPr>
              <a:t>0 τζίτζικας και ο μέρμηγκας</a:t>
            </a:r>
          </a:p>
          <a:p>
            <a:pPr algn="ctr"/>
            <a:endParaRPr lang="el-GR" sz="2400" b="1" dirty="0" smtClean="0">
              <a:solidFill>
                <a:srgbClr val="FF0000"/>
              </a:solidFill>
              <a:effectLst>
                <a:outerShdw blurRad="38100" dist="38100" dir="2700000" algn="tl">
                  <a:srgbClr val="000000">
                    <a:alpha val="43137"/>
                  </a:srgbClr>
                </a:outerShdw>
              </a:effectLst>
            </a:endParaRPr>
          </a:p>
          <a:p>
            <a:pPr algn="just"/>
            <a:r>
              <a:rPr lang="el-GR" sz="2400" dirty="0" smtClean="0">
                <a:solidFill>
                  <a:srgbClr val="FF0000"/>
                </a:solidFill>
                <a:effectLst>
                  <a:outerShdw blurRad="38100" dist="38100" dir="2700000" algn="tl">
                    <a:srgbClr val="000000">
                      <a:alpha val="43137"/>
                    </a:srgbClr>
                  </a:outerShdw>
                </a:effectLst>
              </a:rPr>
              <a:t>Μια φορά κι έναν καιρό, ζούσε ένας τζίτζικας κι ένα μυρμήγκι. Ήταν καλοκαίρι και το μυρμήγκι όλη μέρα δούλευε. Μάζευε τροφή από το πρωί  μέχρι το βράδυ, για να έχει το χειμώνα. Ο τζίτζικας ξυπνούσε το μεσημέρι και τραγουδούσε όλη μέρα. Όταν ήρθε ο χειμώνας, ο τζίτζικας πήγε στο μυρμήγκι και του ζήτησε φαγητό. Το μυρμήγκι τότε του είπε: «Γιατί δεν φύλαγες τροφή το καλοκαίρι; Τώρα θα μπορούσες να χορεύεις, αφού το καλοκαίρι τραγουδούσες!»</a:t>
            </a:r>
          </a:p>
          <a:p>
            <a:pPr algn="just"/>
            <a:r>
              <a:rPr lang="el-GR" sz="2400" b="1" u="sng" dirty="0" smtClean="0">
                <a:solidFill>
                  <a:srgbClr val="FF0000"/>
                </a:solidFill>
                <a:effectLst>
                  <a:outerShdw blurRad="38100" dist="38100" dir="2700000" algn="tl">
                    <a:srgbClr val="000000">
                      <a:alpha val="43137"/>
                    </a:srgbClr>
                  </a:outerShdw>
                </a:effectLst>
              </a:rPr>
              <a:t>Ηθικό Δίδαγμα</a:t>
            </a:r>
            <a:r>
              <a:rPr lang="el-GR" sz="2400" b="1" dirty="0" smtClean="0">
                <a:solidFill>
                  <a:srgbClr val="FF0000"/>
                </a:solidFill>
                <a:effectLst>
                  <a:outerShdw blurRad="38100" dist="38100" dir="2700000" algn="tl">
                    <a:srgbClr val="000000">
                      <a:alpha val="43137"/>
                    </a:srgbClr>
                  </a:outerShdw>
                </a:effectLst>
              </a:rPr>
              <a:t>: Θα πρέπει να φροντίζεις για το μέλλον σου ακόμα κι αν σου φαίνεται μακρινό. Είναι προτέρημα το να εργάζεσαι σκληρά και να είσαι προνοητικός!</a:t>
            </a:r>
            <a:endParaRPr lang="el-GR" sz="2400" dirty="0" smtClean="0">
              <a:solidFill>
                <a:srgbClr val="FF0000"/>
              </a:solidFill>
              <a:effectLst>
                <a:outerShdw blurRad="38100" dist="38100" dir="2700000" algn="tl">
                  <a:srgbClr val="000000">
                    <a:alpha val="43137"/>
                  </a:srgbClr>
                </a:outerShdw>
              </a:effectLst>
            </a:endParaRPr>
          </a:p>
          <a:p>
            <a:pPr algn="r"/>
            <a:endParaRPr lang="el-GR" sz="2400"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27265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137</TotalTime>
  <Words>1732</Words>
  <Application>Microsoft Office PowerPoint</Application>
  <PresentationFormat>Προβολή στην οθόνη (4:3)</PresentationFormat>
  <Paragraphs>68</Paragraphs>
  <Slides>18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Slipstream</vt:lpstr>
      <vt:lpstr>Οι μύθοι του Αισώπου</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dc:creator>
  <cp:lastModifiedBy>Petros</cp:lastModifiedBy>
  <cp:revision>59</cp:revision>
  <cp:lastPrinted>2014-03-10T10:16:04Z</cp:lastPrinted>
  <dcterms:created xsi:type="dcterms:W3CDTF">2014-03-02T21:05:56Z</dcterms:created>
  <dcterms:modified xsi:type="dcterms:W3CDTF">2014-11-29T14:53:43Z</dcterms:modified>
</cp:coreProperties>
</file>